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08C16-3F30-C316-57A6-737F3E4B464F}" v="5840" dt="2025-05-05T14:47:26.914"/>
    <p1510:client id="{8B94F587-A122-FB46-8287-88E65B8FF7CC}" v="983" dt="2025-05-06T10:53:14.75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28" d="100"/>
          <a:sy n="128" d="100"/>
        </p:scale>
        <p:origin x="4290"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impresland/CapstoneProject/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Tim Presland</a:t>
            </a:r>
          </a:p>
          <a:p>
            <a:r>
              <a:rPr lang="en-US" dirty="0">
                <a:solidFill>
                  <a:schemeClr val="bg2"/>
                </a:solidFill>
                <a:latin typeface="Abadi"/>
              </a:rPr>
              <a:t>May 2025</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41653" cy="4396695"/>
          </a:xfrm>
          <a:prstGeom prst="rect">
            <a:avLst/>
          </a:prstGeom>
        </p:spPr>
        <p:txBody>
          <a:bodyPr lIns="91440" tIns="45720" rIns="91440" bIns="45720" anchor="t"/>
          <a:lstStyle/>
          <a:p>
            <a:r>
              <a:rPr lang="en-US" sz="1100" dirty="0">
                <a:solidFill>
                  <a:schemeClr val="accent3">
                    <a:lumMod val="25000"/>
                  </a:schemeClr>
                </a:solidFill>
                <a:latin typeface="Abadi"/>
              </a:rPr>
              <a:t>Flowchart for data processing:</a:t>
            </a:r>
          </a:p>
          <a:p>
            <a:endParaRPr lang="en-US" sz="1100" dirty="0">
              <a:solidFill>
                <a:schemeClr val="accent3">
                  <a:lumMod val="25000"/>
                </a:schemeClr>
              </a:solidFill>
              <a:latin typeface="Abadi"/>
            </a:endParaRPr>
          </a:p>
          <a:p>
            <a:endParaRPr lang="en-US" sz="1100" dirty="0">
              <a:solidFill>
                <a:schemeClr val="accent3">
                  <a:lumMod val="25000"/>
                </a:schemeClr>
              </a:solidFill>
              <a:latin typeface="Abadi"/>
            </a:endParaRPr>
          </a:p>
          <a:p>
            <a:endParaRPr lang="en-US" sz="1100" dirty="0">
              <a:solidFill>
                <a:schemeClr val="accent3">
                  <a:lumMod val="25000"/>
                </a:schemeClr>
              </a:solidFill>
              <a:latin typeface="Abadi"/>
            </a:endParaRPr>
          </a:p>
          <a:p>
            <a:endParaRPr lang="en-US" sz="1100" dirty="0">
              <a:solidFill>
                <a:schemeClr val="accent3">
                  <a:lumMod val="25000"/>
                </a:schemeClr>
              </a:solidFill>
              <a:latin typeface="Abadi"/>
            </a:endParaRPr>
          </a:p>
          <a:p>
            <a:r>
              <a:rPr lang="en-US" sz="1100" dirty="0">
                <a:solidFill>
                  <a:schemeClr val="accent3">
                    <a:lumMod val="25000"/>
                  </a:schemeClr>
                </a:solidFill>
                <a:latin typeface="Abadi"/>
              </a:rPr>
              <a:t>GitHub URL of data wrangling related notebooks:</a:t>
            </a:r>
          </a:p>
          <a:p>
            <a:r>
              <a:rPr lang="en-US" sz="1100" dirty="0">
                <a:solidFill>
                  <a:schemeClr val="accent3">
                    <a:lumMod val="25000"/>
                  </a:schemeClr>
                </a:solidFill>
                <a:ea typeface="+mn-lt"/>
                <a:cs typeface="+mn-lt"/>
              </a:rPr>
              <a:t>https://github.com/timpresland/CapstoneProject/blob/main/labs-jupyter-spacex-Data%20wrangling-v2.ipynb</a:t>
            </a:r>
            <a:endParaRPr lang="en-US" sz="1100" dirty="0">
              <a:solidFill>
                <a:schemeClr val="accent3">
                  <a:lumMod val="25000"/>
                </a:schemeClr>
              </a:solidFill>
              <a:latin typeface="Abadi"/>
            </a:endParaRPr>
          </a:p>
          <a:p>
            <a:endParaRPr lang="en-US" sz="1100" dirty="0">
              <a:solidFill>
                <a:schemeClr val="accent3">
                  <a:lumMod val="25000"/>
                </a:schemeClr>
              </a:solidFill>
              <a:latin typeface="Abadi"/>
            </a:endParaRPr>
          </a:p>
          <a:p>
            <a:pPr marL="0" indent="0">
              <a:buNone/>
            </a:pPr>
            <a:endParaRPr lang="en-US" sz="1100" dirty="0">
              <a:solidFill>
                <a:srgbClr val="292929"/>
              </a:solidFill>
              <a:latin typeface="Abadi"/>
            </a:endParaRPr>
          </a:p>
          <a:p>
            <a:endParaRPr lang="en-US" sz="1100">
              <a:latin typeface="Abadi"/>
            </a:endParaRPr>
          </a:p>
          <a:p>
            <a:endParaRPr lang="en-US" sz="1100">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450B17F0-4525-1334-089E-AD733C81624F}"/>
              </a:ext>
            </a:extLst>
          </p:cNvPr>
          <p:cNvSpPr/>
          <p:nvPr/>
        </p:nvSpPr>
        <p:spPr>
          <a:xfrm>
            <a:off x="7451709" y="3490623"/>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aseline="0">
                <a:solidFill>
                  <a:srgbClr val="FFFFFF"/>
                </a:solidFill>
                <a:latin typeface="Calibri"/>
              </a:rPr>
              <a:t>Replace missing payload mass values with mean (using .mean() and .fillna() methods)</a:t>
            </a:r>
            <a:r>
              <a:rPr lang="en-US" sz="1200">
                <a:latin typeface="Calibri"/>
                <a:ea typeface="Calibri"/>
                <a:cs typeface="Calibri"/>
              </a:rPr>
              <a:t>​</a:t>
            </a:r>
            <a:endParaRPr lang="en-US" sz="1200" dirty="0"/>
          </a:p>
        </p:txBody>
      </p:sp>
      <p:sp>
        <p:nvSpPr>
          <p:cNvPr id="7" name="Rectangle 6">
            <a:extLst>
              <a:ext uri="{FF2B5EF4-FFF2-40B4-BE49-F238E27FC236}">
                <a16:creationId xmlns:a16="http://schemas.microsoft.com/office/drawing/2014/main" id="{0292BDED-F604-1F9F-8814-3F2EBEBF6F8E}"/>
              </a:ext>
            </a:extLst>
          </p:cNvPr>
          <p:cNvSpPr/>
          <p:nvPr/>
        </p:nvSpPr>
        <p:spPr>
          <a:xfrm>
            <a:off x="7451708" y="1800209"/>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Filter data using </a:t>
            </a:r>
            <a:r>
              <a:rPr lang="en-US" sz="1200" dirty="0" err="1">
                <a:ea typeface="Calibri"/>
                <a:cs typeface="Calibri"/>
              </a:rPr>
              <a:t>DataFrame</a:t>
            </a:r>
            <a:r>
              <a:rPr lang="en-US" sz="1200" dirty="0">
                <a:ea typeface="Calibri"/>
                <a:cs typeface="Calibri"/>
              </a:rPr>
              <a:t> on [</a:t>
            </a:r>
            <a:r>
              <a:rPr lang="en-US" sz="1200" dirty="0" err="1">
                <a:ea typeface="Calibri"/>
                <a:cs typeface="Calibri"/>
              </a:rPr>
              <a:t>df</a:t>
            </a:r>
            <a:r>
              <a:rPr lang="en-US" sz="1200" dirty="0">
                <a:ea typeface="Calibri"/>
                <a:cs typeface="Calibri"/>
              </a:rPr>
              <a:t>['</a:t>
            </a:r>
            <a:r>
              <a:rPr lang="en-US" sz="1200" dirty="0" err="1">
                <a:ea typeface="Calibri"/>
                <a:cs typeface="Calibri"/>
              </a:rPr>
              <a:t>BoosterVersion</a:t>
            </a:r>
            <a:r>
              <a:rPr lang="en-US" sz="1200" dirty="0">
                <a:ea typeface="Calibri"/>
                <a:cs typeface="Calibri"/>
              </a:rPr>
              <a:t>' == 'Falcon 9']]</a:t>
            </a:r>
          </a:p>
        </p:txBody>
      </p:sp>
      <p:sp>
        <p:nvSpPr>
          <p:cNvPr id="10" name="Rectangle 9">
            <a:extLst>
              <a:ext uri="{FF2B5EF4-FFF2-40B4-BE49-F238E27FC236}">
                <a16:creationId xmlns:a16="http://schemas.microsoft.com/office/drawing/2014/main" id="{57278A67-BFDA-CA66-32FF-4D1A4C8DB6DC}"/>
              </a:ext>
            </a:extLst>
          </p:cNvPr>
          <p:cNvSpPr/>
          <p:nvPr/>
        </p:nvSpPr>
        <p:spPr>
          <a:xfrm>
            <a:off x="7451708" y="2641036"/>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aseline="0">
                <a:solidFill>
                  <a:srgbClr val="FFFFFF"/>
                </a:solidFill>
                <a:latin typeface="Calibri"/>
              </a:rPr>
              <a:t>Assess for null values ( .isnull() )</a:t>
            </a:r>
            <a:r>
              <a:rPr lang="en-US" sz="1200">
                <a:latin typeface="Calibri"/>
                <a:ea typeface="Calibri"/>
                <a:cs typeface="Calibri"/>
              </a:rPr>
              <a:t>​</a:t>
            </a:r>
            <a:endParaRPr lang="en-US" sz="1200" dirty="0">
              <a:ea typeface="Calibri"/>
              <a:cs typeface="Calibri"/>
            </a:endParaRPr>
          </a:p>
        </p:txBody>
      </p:sp>
      <p:sp>
        <p:nvSpPr>
          <p:cNvPr id="12" name="Rectangle 11">
            <a:extLst>
              <a:ext uri="{FF2B5EF4-FFF2-40B4-BE49-F238E27FC236}">
                <a16:creationId xmlns:a16="http://schemas.microsoft.com/office/drawing/2014/main" id="{B4335110-DBEF-CCE0-2187-3CFFB4927A42}"/>
              </a:ext>
            </a:extLst>
          </p:cNvPr>
          <p:cNvSpPr/>
          <p:nvPr/>
        </p:nvSpPr>
        <p:spPr>
          <a:xfrm>
            <a:off x="7451708" y="4388694"/>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aseline="0">
                <a:solidFill>
                  <a:srgbClr val="FFFFFF"/>
                </a:solidFill>
                <a:latin typeface="Calibri"/>
              </a:rPr>
              <a:t>Save data to csv (using .to_csv() method)</a:t>
            </a:r>
            <a:r>
              <a:rPr lang="en-US" sz="1200">
                <a:latin typeface="Calibri"/>
                <a:ea typeface="Calibri"/>
                <a:cs typeface="Calibri"/>
              </a:rPr>
              <a:t>​</a:t>
            </a:r>
            <a:endParaRPr lang="en-US" sz="1200" dirty="0">
              <a:ea typeface="Calibri"/>
              <a:cs typeface="Calibri"/>
            </a:endParaRPr>
          </a:p>
        </p:txBody>
      </p:sp>
      <p:cxnSp>
        <p:nvCxnSpPr>
          <p:cNvPr id="14" name="Straight Arrow Connector 13">
            <a:extLst>
              <a:ext uri="{FF2B5EF4-FFF2-40B4-BE49-F238E27FC236}">
                <a16:creationId xmlns:a16="http://schemas.microsoft.com/office/drawing/2014/main" id="{05380293-CFA4-0A5F-86C8-6C9A14FA3235}"/>
              </a:ext>
            </a:extLst>
          </p:cNvPr>
          <p:cNvCxnSpPr/>
          <p:nvPr/>
        </p:nvCxnSpPr>
        <p:spPr>
          <a:xfrm flipH="1">
            <a:off x="8938981" y="2231571"/>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F233D96-E404-1F99-4A0B-CEBD6E4053D9}"/>
              </a:ext>
            </a:extLst>
          </p:cNvPr>
          <p:cNvCxnSpPr>
            <a:cxnSpLocks/>
          </p:cNvCxnSpPr>
          <p:nvPr/>
        </p:nvCxnSpPr>
        <p:spPr>
          <a:xfrm flipH="1">
            <a:off x="8893623" y="3084284"/>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87E3AC60-90B6-F52D-5190-23597BE7A5EC}"/>
              </a:ext>
            </a:extLst>
          </p:cNvPr>
          <p:cNvCxnSpPr>
            <a:cxnSpLocks/>
          </p:cNvCxnSpPr>
          <p:nvPr/>
        </p:nvCxnSpPr>
        <p:spPr>
          <a:xfrm flipH="1">
            <a:off x="8902695" y="3982357"/>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100" dirty="0">
                <a:solidFill>
                  <a:schemeClr val="accent3">
                    <a:lumMod val="25000"/>
                  </a:schemeClr>
                </a:solidFill>
                <a:latin typeface="Abadi"/>
              </a:rPr>
              <a:t>The following charts were plotted. Scatter plots to </a:t>
            </a:r>
            <a:r>
              <a:rPr lang="en-US" sz="1100" dirty="0" err="1">
                <a:solidFill>
                  <a:schemeClr val="accent3">
                    <a:lumMod val="25000"/>
                  </a:schemeClr>
                </a:solidFill>
                <a:latin typeface="Abadi"/>
              </a:rPr>
              <a:t>analyse</a:t>
            </a:r>
            <a:r>
              <a:rPr lang="en-US" sz="1100" dirty="0">
                <a:solidFill>
                  <a:schemeClr val="accent3">
                    <a:lumMod val="25000"/>
                  </a:schemeClr>
                </a:solidFill>
                <a:latin typeface="Abadi"/>
              </a:rPr>
              <a:t> relationship between:</a:t>
            </a:r>
            <a:br>
              <a:rPr lang="en-US" sz="1100" dirty="0">
                <a:solidFill>
                  <a:schemeClr val="accent3">
                    <a:lumMod val="25000"/>
                  </a:schemeClr>
                </a:solidFill>
                <a:latin typeface="Abadi"/>
              </a:rPr>
            </a:br>
            <a:br>
              <a:rPr lang="en-US" sz="1100" dirty="0">
                <a:latin typeface="Abadi"/>
              </a:rPr>
            </a:br>
            <a:r>
              <a:rPr lang="en-US" sz="1100" dirty="0">
                <a:solidFill>
                  <a:schemeClr val="accent3">
                    <a:lumMod val="25000"/>
                  </a:schemeClr>
                </a:solidFill>
                <a:latin typeface="Abadi"/>
              </a:rPr>
              <a:t>- Payload Mass and Flight Numbers, using color to show Class (success / failure)</a:t>
            </a:r>
            <a:br>
              <a:rPr lang="en-US" sz="1100" dirty="0">
                <a:solidFill>
                  <a:schemeClr val="accent3">
                    <a:lumMod val="25000"/>
                  </a:schemeClr>
                </a:solidFill>
                <a:latin typeface="Abadi"/>
              </a:rPr>
            </a:br>
            <a:r>
              <a:rPr lang="en-US" sz="1100" dirty="0">
                <a:solidFill>
                  <a:schemeClr val="accent3">
                    <a:lumMod val="25000"/>
                  </a:schemeClr>
                </a:solidFill>
                <a:latin typeface="Abadi"/>
              </a:rPr>
              <a:t>- Launch Sites and Flight Numbers, using color to show Class (success / failure)</a:t>
            </a:r>
            <a:br>
              <a:rPr lang="en-US" sz="1100" dirty="0">
                <a:solidFill>
                  <a:schemeClr val="accent3">
                    <a:lumMod val="25000"/>
                  </a:schemeClr>
                </a:solidFill>
                <a:latin typeface="Abadi"/>
              </a:rPr>
            </a:br>
            <a:r>
              <a:rPr lang="en-US" sz="1100" dirty="0">
                <a:solidFill>
                  <a:schemeClr val="accent3">
                    <a:lumMod val="25000"/>
                  </a:schemeClr>
                </a:solidFill>
                <a:latin typeface="Abadi"/>
              </a:rPr>
              <a:t>- Payload Mass and Launch Sites, using color to show Class (success / failure)</a:t>
            </a:r>
            <a:br>
              <a:rPr lang="en-US" sz="1100" dirty="0">
                <a:solidFill>
                  <a:schemeClr val="accent3">
                    <a:lumMod val="25000"/>
                  </a:schemeClr>
                </a:solidFill>
                <a:latin typeface="Abadi"/>
              </a:rPr>
            </a:br>
            <a:r>
              <a:rPr lang="en-US" sz="1100" dirty="0">
                <a:solidFill>
                  <a:schemeClr val="accent3">
                    <a:lumMod val="25000"/>
                  </a:schemeClr>
                </a:solidFill>
                <a:latin typeface="Abadi"/>
              </a:rPr>
              <a:t>- Flight Numbers and Orbit, using color to show Class (success / failure)</a:t>
            </a:r>
            <a:br>
              <a:rPr lang="en-US" sz="1100" dirty="0">
                <a:solidFill>
                  <a:schemeClr val="accent3">
                    <a:lumMod val="25000"/>
                  </a:schemeClr>
                </a:solidFill>
                <a:latin typeface="Abadi"/>
              </a:rPr>
            </a:br>
            <a:r>
              <a:rPr lang="en-US" sz="1100" dirty="0">
                <a:solidFill>
                  <a:schemeClr val="accent3">
                    <a:lumMod val="25000"/>
                  </a:schemeClr>
                </a:solidFill>
                <a:latin typeface="Abadi"/>
              </a:rPr>
              <a:t>- Payload Mass and Orbit, using color to show Class (success / failure)</a:t>
            </a:r>
            <a:br>
              <a:rPr lang="en-US" sz="1100" dirty="0">
                <a:solidFill>
                  <a:schemeClr val="accent3">
                    <a:lumMod val="25000"/>
                  </a:schemeClr>
                </a:solidFill>
                <a:latin typeface="Abadi"/>
              </a:rPr>
            </a:b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Line plot to show success rates over time, between 2010 and 2020</a:t>
            </a:r>
            <a:endParaRPr lang="en-US">
              <a:solidFill>
                <a:schemeClr val="accent3">
                  <a:lumMod val="25000"/>
                </a:schemeClr>
              </a:solidFill>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completed EDA with data visualization notebook:</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ea typeface="+mn-lt"/>
                <a:cs typeface="+mn-lt"/>
              </a:rPr>
              <a:t>https://github.com/timpresland/CapstoneProject/blob/main/jupyter-labs-eda-dataviz-v2.ipynb</a:t>
            </a:r>
            <a:endParaRPr lang="en-US" sz="11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9017" cy="4351338"/>
          </a:xfrm>
          <a:prstGeom prst="rect">
            <a:avLst/>
          </a:prstGeom>
        </p:spPr>
        <p:txBody>
          <a:bodyPr lIns="91440" tIns="45720" rIns="91440" bIns="45720" anchor="t"/>
          <a:lstStyle/>
          <a:p>
            <a:pPr>
              <a:lnSpc>
                <a:spcPct val="100000"/>
              </a:lnSpc>
              <a:spcBef>
                <a:spcPts val="1400"/>
              </a:spcBef>
            </a:pPr>
            <a:r>
              <a:rPr lang="en-US" sz="1100" dirty="0">
                <a:solidFill>
                  <a:schemeClr val="accent3">
                    <a:lumMod val="25000"/>
                  </a:schemeClr>
                </a:solidFill>
                <a:latin typeface="Abadi"/>
              </a:rPr>
              <a:t>SQL queries performed to show:</a:t>
            </a:r>
            <a:br>
              <a:rPr lang="en-US" sz="1100" dirty="0">
                <a:solidFill>
                  <a:schemeClr val="accent3">
                    <a:lumMod val="25000"/>
                  </a:schemeClr>
                </a:solidFill>
                <a:latin typeface="Abadi"/>
              </a:rPr>
            </a:br>
            <a:br>
              <a:rPr lang="en-US" sz="1100" dirty="0">
                <a:latin typeface="Abadi"/>
              </a:rPr>
            </a:br>
            <a:r>
              <a:rPr lang="en-US" sz="1100" dirty="0">
                <a:ea typeface="+mn-lt"/>
                <a:cs typeface="+mn-lt"/>
              </a:rPr>
              <a:t>- list of launch sites</a:t>
            </a:r>
            <a:br>
              <a:rPr lang="en-US" sz="1100" dirty="0">
                <a:ea typeface="+mn-lt"/>
                <a:cs typeface="+mn-lt"/>
              </a:rPr>
            </a:br>
            <a:r>
              <a:rPr lang="en-US" sz="1100" dirty="0"/>
              <a:t>- 5 records where launch sites begin with the string 'CCA'</a:t>
            </a:r>
            <a:br>
              <a:rPr lang="en-US" sz="1100" dirty="0">
                <a:ea typeface="Calibri"/>
                <a:cs typeface="Calibri"/>
              </a:rPr>
            </a:br>
            <a:r>
              <a:rPr lang="en-US" sz="1100" dirty="0">
                <a:solidFill>
                  <a:srgbClr val="000000"/>
                </a:solidFill>
                <a:latin typeface="Calibri"/>
                <a:ea typeface="+mn-lt"/>
                <a:cs typeface="+mn-lt"/>
              </a:rPr>
              <a:t>- total payload mass carried by boosters launched by NASA (CRS)</a:t>
            </a:r>
            <a:br>
              <a:rPr lang="en-US" sz="1100" dirty="0">
                <a:solidFill>
                  <a:srgbClr val="000000"/>
                </a:solidFill>
                <a:latin typeface="Calibri"/>
                <a:ea typeface="+mn-lt"/>
                <a:cs typeface="+mn-lt"/>
              </a:rPr>
            </a:br>
            <a:r>
              <a:rPr lang="en-US" sz="1100" dirty="0">
                <a:solidFill>
                  <a:srgbClr val="000000"/>
                </a:solidFill>
                <a:latin typeface="Calibri"/>
                <a:ea typeface="+mn-lt"/>
                <a:cs typeface="+mn-lt"/>
              </a:rPr>
              <a:t>- </a:t>
            </a:r>
            <a:r>
              <a:rPr lang="en-US" sz="1100" dirty="0"/>
              <a:t>average payload mass carried by booster version F9 v1.1</a:t>
            </a:r>
            <a:br>
              <a:rPr lang="en-US" sz="1100" dirty="0"/>
            </a:br>
            <a:r>
              <a:rPr lang="en-US" sz="1100" dirty="0">
                <a:solidFill>
                  <a:srgbClr val="000000"/>
                </a:solidFill>
                <a:latin typeface="Calibri"/>
                <a:ea typeface="+mn-lt"/>
                <a:cs typeface="+mn-lt"/>
              </a:rPr>
              <a:t>- </a:t>
            </a:r>
            <a:r>
              <a:rPr lang="en-US" sz="1100" dirty="0"/>
              <a:t>date when the first </a:t>
            </a:r>
            <a:r>
              <a:rPr lang="en-US" sz="1100" dirty="0" err="1"/>
              <a:t>succesful</a:t>
            </a:r>
            <a:r>
              <a:rPr lang="en-US" sz="1100" dirty="0"/>
              <a:t> landing outcome in ground pad was achieved</a:t>
            </a:r>
            <a:br>
              <a:rPr lang="en-US" dirty="0"/>
            </a:br>
            <a:r>
              <a:rPr lang="en-US" sz="1100" dirty="0"/>
              <a:t>- names of the boosters which have success in drone ship and have payload mass greater than 4000 but less than 6000</a:t>
            </a:r>
            <a:br>
              <a:rPr lang="en-US" sz="1100" dirty="0">
                <a:ea typeface="Calibri"/>
                <a:cs typeface="Calibri"/>
              </a:rPr>
            </a:br>
            <a:r>
              <a:rPr lang="en-US" sz="1100" dirty="0">
                <a:solidFill>
                  <a:srgbClr val="000000"/>
                </a:solidFill>
                <a:latin typeface="Calibri"/>
                <a:ea typeface="Calibri"/>
                <a:cs typeface="Calibri"/>
              </a:rPr>
              <a:t>- </a:t>
            </a:r>
            <a:r>
              <a:rPr lang="en-US" sz="1100" dirty="0"/>
              <a:t>total number of successful and failure mission outcomes</a:t>
            </a:r>
            <a:br>
              <a:rPr lang="en-US" sz="1100" dirty="0">
                <a:ea typeface="Calibri"/>
                <a:cs typeface="Calibri"/>
              </a:rPr>
            </a:br>
            <a:r>
              <a:rPr lang="en-US" sz="1100" dirty="0">
                <a:solidFill>
                  <a:srgbClr val="000000"/>
                </a:solidFill>
                <a:latin typeface="Calibri"/>
                <a:ea typeface="Calibri"/>
                <a:cs typeface="Calibri"/>
              </a:rPr>
              <a:t>- </a:t>
            </a:r>
            <a:r>
              <a:rPr lang="en-US" sz="1100" dirty="0" err="1"/>
              <a:t>booster_versions</a:t>
            </a:r>
            <a:r>
              <a:rPr lang="en-US" sz="1100" dirty="0"/>
              <a:t> that have carried the maximum payload mass, using subquery</a:t>
            </a:r>
            <a:br>
              <a:rPr lang="en-US" sz="1100" dirty="0">
                <a:ea typeface="Calibri"/>
                <a:cs typeface="Calibri"/>
              </a:rPr>
            </a:br>
            <a:r>
              <a:rPr lang="en-US" sz="1100" dirty="0">
                <a:solidFill>
                  <a:srgbClr val="000000"/>
                </a:solidFill>
                <a:latin typeface="Calibri"/>
                <a:ea typeface="Calibri"/>
                <a:cs typeface="Calibri"/>
              </a:rPr>
              <a:t>- </a:t>
            </a:r>
            <a:r>
              <a:rPr lang="en-US" sz="1100" dirty="0"/>
              <a:t>records which will display the month names, failure </a:t>
            </a:r>
            <a:r>
              <a:rPr lang="en-US" sz="1100" dirty="0" err="1"/>
              <a:t>landing_outcomes</a:t>
            </a:r>
            <a:r>
              <a:rPr lang="en-US" sz="1100" dirty="0"/>
              <a:t> in drone ship ,booster versions, </a:t>
            </a:r>
            <a:r>
              <a:rPr lang="en-US" sz="1100" dirty="0" err="1"/>
              <a:t>launch_site</a:t>
            </a:r>
            <a:r>
              <a:rPr lang="en-US" sz="1100" dirty="0"/>
              <a:t> for the months in year 2015</a:t>
            </a:r>
            <a:br>
              <a:rPr lang="en-US" dirty="0"/>
            </a:br>
            <a:r>
              <a:rPr lang="en-US" sz="1100" dirty="0">
                <a:solidFill>
                  <a:srgbClr val="000000"/>
                </a:solidFill>
                <a:latin typeface="Calibri"/>
                <a:ea typeface="Calibri"/>
                <a:cs typeface="Calibri"/>
              </a:rPr>
              <a:t>- </a:t>
            </a:r>
            <a:r>
              <a:rPr lang="en-US" sz="1100" dirty="0"/>
              <a:t>rank the count of landing outcomes between the date 2010-06-04 and 2017-03-20, in descending order</a:t>
            </a:r>
            <a:endParaRPr lang="en-US" sz="1100" dirty="0">
              <a:solidFill>
                <a:srgbClr val="292929"/>
              </a:solidFill>
              <a:latin typeface="Abadi" panose="020B0604020104020204" pitchFamily="34" charset="0"/>
              <a:ea typeface="Calibri"/>
              <a:cs typeface="Calibr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your completed EDA with SQL notebook:</a:t>
            </a:r>
            <a:br>
              <a:rPr lang="en-US" sz="1100" dirty="0">
                <a:solidFill>
                  <a:schemeClr val="accent3">
                    <a:lumMod val="25000"/>
                  </a:schemeClr>
                </a:solidFill>
                <a:latin typeface="Abadi"/>
              </a:rPr>
            </a:br>
            <a:br>
              <a:rPr lang="en-US" sz="1100" dirty="0">
                <a:latin typeface="Abadi"/>
              </a:rPr>
            </a:br>
            <a:r>
              <a:rPr lang="en-US" sz="1100" dirty="0">
                <a:ea typeface="+mn-lt"/>
                <a:cs typeface="+mn-lt"/>
              </a:rPr>
              <a:t>https://github.com/timpresland/CapstoneProject/blob/main/jupyter-labs-eda-sql-coursera_sqllite.ipynb</a:t>
            </a:r>
            <a:endParaRPr lang="en-US" sz="1100" dirty="0">
              <a:solidFill>
                <a:schemeClr val="accent3">
                  <a:lumMod val="25000"/>
                </a:schemeClr>
              </a:solidFill>
              <a:latin typeface="Abadi"/>
            </a:endParaRPr>
          </a:p>
          <a:p>
            <a:endParaRPr lang="en-US" sz="1100"/>
          </a:p>
          <a:p>
            <a:endParaRPr lang="en-US" sz="110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Map objects created and added to a folium map included:</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solidFill>
                  <a:schemeClr val="accent3">
                    <a:lumMod val="25000"/>
                  </a:schemeClr>
                </a:solidFill>
                <a:latin typeface="Abadi"/>
              </a:rPr>
              <a:t>- circle object to create a reference location to NASA Johnson Space Centre</a:t>
            </a:r>
            <a:br>
              <a:rPr lang="en-US" sz="1100" dirty="0">
                <a:solidFill>
                  <a:schemeClr val="accent3">
                    <a:lumMod val="25000"/>
                  </a:schemeClr>
                </a:solidFill>
                <a:latin typeface="Abadi"/>
              </a:rPr>
            </a:br>
            <a:r>
              <a:rPr lang="en-US" sz="1100" dirty="0">
                <a:solidFill>
                  <a:schemeClr val="accent3">
                    <a:lumMod val="25000"/>
                  </a:schemeClr>
                </a:solidFill>
                <a:latin typeface="Abadi"/>
              </a:rPr>
              <a:t>- marker object (with icon showing text label), highlighting the location of the NASA Johnson Space Centre</a:t>
            </a:r>
            <a:br>
              <a:rPr lang="en-US" sz="1100" dirty="0">
                <a:solidFill>
                  <a:schemeClr val="accent3">
                    <a:lumMod val="25000"/>
                  </a:schemeClr>
                </a:solidFill>
                <a:latin typeface="Abadi"/>
              </a:rPr>
            </a:br>
            <a:r>
              <a:rPr lang="en-US" sz="1100" dirty="0">
                <a:solidFill>
                  <a:schemeClr val="accent3">
                    <a:lumMod val="25000"/>
                  </a:schemeClr>
                </a:solidFill>
                <a:latin typeface="Abadi"/>
              </a:rPr>
              <a:t>- child objects for each launch site, with circle and marker objects, as described above</a:t>
            </a:r>
            <a:br>
              <a:rPr lang="en-US" sz="1100" dirty="0">
                <a:solidFill>
                  <a:schemeClr val="accent3">
                    <a:lumMod val="25000"/>
                  </a:schemeClr>
                </a:solidFill>
                <a:latin typeface="Abadi"/>
              </a:rPr>
            </a:br>
            <a:r>
              <a:rPr lang="en-US" sz="1100" dirty="0">
                <a:solidFill>
                  <a:schemeClr val="accent3">
                    <a:lumMod val="25000"/>
                  </a:schemeClr>
                </a:solidFill>
                <a:latin typeface="Abadi"/>
              </a:rPr>
              <a:t>- marker clusters, to allow individual launch records to be drilled down (e.g. red = failure, green = success)</a:t>
            </a:r>
            <a:br>
              <a:rPr lang="en-US" sz="1100" dirty="0">
                <a:solidFill>
                  <a:schemeClr val="accent3">
                    <a:lumMod val="25000"/>
                  </a:schemeClr>
                </a:solidFill>
                <a:latin typeface="Abadi"/>
              </a:rPr>
            </a:br>
            <a:r>
              <a:rPr lang="en-US" sz="1100" dirty="0">
                <a:solidFill>
                  <a:schemeClr val="accent3">
                    <a:lumMod val="25000"/>
                  </a:schemeClr>
                </a:solidFill>
                <a:latin typeface="Abadi"/>
              </a:rPr>
              <a:t>- distance and polyline markers to highlight point to point distance to key references on the map (e.g. launch site to coast)</a:t>
            </a: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the interactive map with Folium map:</a:t>
            </a:r>
            <a:br>
              <a:rPr lang="en-US" sz="1100" dirty="0">
                <a:solidFill>
                  <a:schemeClr val="accent3">
                    <a:lumMod val="25000"/>
                  </a:schemeClr>
                </a:solidFill>
                <a:latin typeface="Abadi"/>
              </a:rPr>
            </a:br>
            <a:br>
              <a:rPr lang="en-US" sz="1100" dirty="0">
                <a:latin typeface="Abadi"/>
              </a:rPr>
            </a:br>
            <a:r>
              <a:rPr lang="en-US" sz="1100" dirty="0">
                <a:ea typeface="+mn-lt"/>
                <a:cs typeface="+mn-lt"/>
                <a:hlinkClick r:id="rId3"/>
              </a:rPr>
              <a:t>https://github.com/timpresland/CapstoneProject/blob/main/lab-jupyter-launch-site-location-v2.ipynb</a:t>
            </a:r>
            <a:endParaRPr lang="en-US" sz="1100" dirty="0">
              <a:solidFill>
                <a:schemeClr val="accent3">
                  <a:lumMod val="25000"/>
                </a:schemeClr>
              </a:solidFill>
              <a:latin typeface="Abadi"/>
            </a:endParaRPr>
          </a:p>
          <a:p>
            <a:pPr marL="0" indent="0">
              <a:lnSpc>
                <a:spcPct val="100000"/>
              </a:lnSpc>
              <a:spcBef>
                <a:spcPts val="1400"/>
              </a:spcBef>
              <a:buNone/>
            </a:pPr>
            <a:endParaRPr lang="en-US" sz="1100" dirty="0">
              <a:latin typeface="Calibri"/>
              <a:ea typeface="Calibri"/>
              <a:cs typeface="Calibri"/>
            </a:endParaRPr>
          </a:p>
          <a:p>
            <a:endParaRPr lang="en-US" sz="1100">
              <a:latin typeface="Abadi"/>
              <a:ea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100" dirty="0">
                <a:solidFill>
                  <a:schemeClr val="accent3">
                    <a:lumMod val="25000"/>
                  </a:schemeClr>
                </a:solidFill>
                <a:latin typeface="Abadi"/>
              </a:rPr>
              <a:t>Plots / graphs and interactions added to the dashboard:</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solidFill>
                  <a:schemeClr val="accent3">
                    <a:lumMod val="25000"/>
                  </a:schemeClr>
                </a:solidFill>
                <a:latin typeface="Abadi"/>
              </a:rPr>
              <a:t>- dropdown control to allow "ALL" or specific launch site filtering (comparison of success rates per launch site)</a:t>
            </a:r>
            <a:br>
              <a:rPr lang="en-US" sz="1100" dirty="0">
                <a:solidFill>
                  <a:schemeClr val="accent3">
                    <a:lumMod val="25000"/>
                  </a:schemeClr>
                </a:solidFill>
                <a:latin typeface="Abadi"/>
              </a:rPr>
            </a:br>
            <a:r>
              <a:rPr lang="en-US" sz="1100" dirty="0">
                <a:solidFill>
                  <a:schemeClr val="accent3">
                    <a:lumMod val="25000"/>
                  </a:schemeClr>
                </a:solidFill>
                <a:latin typeface="Abadi"/>
              </a:rPr>
              <a:t>- slider control to allow filtering of payload mass</a:t>
            </a:r>
            <a:br>
              <a:rPr lang="en-US" sz="1100" dirty="0">
                <a:solidFill>
                  <a:schemeClr val="accent3">
                    <a:lumMod val="25000"/>
                  </a:schemeClr>
                </a:solidFill>
                <a:latin typeface="Abadi"/>
              </a:rPr>
            </a:br>
            <a:r>
              <a:rPr lang="en-US" sz="1100" dirty="0">
                <a:solidFill>
                  <a:schemeClr val="accent3">
                    <a:lumMod val="25000"/>
                  </a:schemeClr>
                </a:solidFill>
                <a:latin typeface="Abadi"/>
              </a:rPr>
              <a:t>- pie charts to show % success of the selected filter (ALL sites or one specific launch site)</a:t>
            </a:r>
            <a:br>
              <a:rPr lang="en-US" sz="1100" dirty="0">
                <a:solidFill>
                  <a:schemeClr val="accent3">
                    <a:lumMod val="25000"/>
                  </a:schemeClr>
                </a:solidFill>
                <a:latin typeface="Abadi"/>
              </a:rPr>
            </a:br>
            <a:r>
              <a:rPr lang="en-US" sz="1100" dirty="0">
                <a:solidFill>
                  <a:schemeClr val="accent3">
                    <a:lumMod val="25000"/>
                  </a:schemeClr>
                </a:solidFill>
                <a:latin typeface="Abadi"/>
              </a:rPr>
              <a:t>- scatter plot to show success versus failure against selected site, payload, with color to show rocket booster version</a:t>
            </a:r>
            <a:br>
              <a:rPr lang="en-US" sz="1100" dirty="0">
                <a:solidFill>
                  <a:schemeClr val="accent3">
                    <a:lumMod val="25000"/>
                  </a:schemeClr>
                </a:solidFill>
                <a:latin typeface="Abadi"/>
              </a:rPr>
            </a:br>
            <a:endParaRPr lang="en-US" sz="1100" dirty="0">
              <a:solidFill>
                <a:schemeClr val="accent3">
                  <a:lumMod val="25000"/>
                </a:schemeClr>
              </a:solidFill>
              <a:latin typeface="Abadi"/>
            </a:endParaRPr>
          </a:p>
          <a:p>
            <a:pPr>
              <a:lnSpc>
                <a:spcPct val="100000"/>
              </a:lnSpc>
              <a:spcBef>
                <a:spcPts val="1400"/>
              </a:spcBef>
            </a:pPr>
            <a:endParaRPr lang="en-US" sz="110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completed </a:t>
            </a:r>
            <a:r>
              <a:rPr lang="en-US" sz="1100" dirty="0" err="1">
                <a:solidFill>
                  <a:schemeClr val="accent3">
                    <a:lumMod val="25000"/>
                  </a:schemeClr>
                </a:solidFill>
                <a:latin typeface="Abadi"/>
              </a:rPr>
              <a:t>Plotly</a:t>
            </a:r>
            <a:r>
              <a:rPr lang="en-US" sz="1100" dirty="0">
                <a:solidFill>
                  <a:schemeClr val="accent3">
                    <a:lumMod val="25000"/>
                  </a:schemeClr>
                </a:solidFill>
                <a:latin typeface="Abadi"/>
              </a:rPr>
              <a:t> Dash lab:</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ea typeface="+mn-lt"/>
                <a:cs typeface="+mn-lt"/>
              </a:rPr>
              <a:t>https://github.com/timpresland/CapstoneProject/blob/main/Capstone%20-%20Dash%20Project.ipynb</a:t>
            </a:r>
            <a:endParaRPr lang="en-US" sz="1100" dirty="0">
              <a:solidFill>
                <a:schemeClr val="accent3">
                  <a:lumMod val="25000"/>
                </a:schemeClr>
              </a:solidFill>
              <a:latin typeface="Abadi"/>
            </a:endParaRPr>
          </a:p>
          <a:p>
            <a:endParaRPr lang="en-US" sz="110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09447" cy="4396695"/>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Methodology for build, evaluation, improvements and determining the best performing classification model shown in flowchart:</a:t>
            </a: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br>
              <a:rPr lang="en-US" sz="1100" dirty="0">
                <a:solidFill>
                  <a:schemeClr val="accent3">
                    <a:lumMod val="25000"/>
                  </a:schemeClr>
                </a:solidFill>
                <a:latin typeface="Abadi"/>
              </a:rPr>
            </a:b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Add the GitHub URL of your completed predictive analysis lab, as an external reference and peer-review purpose:</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ea typeface="+mn-lt"/>
                <a:cs typeface="+mn-lt"/>
              </a:rPr>
              <a:t>https://github.com/timpresland/CapstoneProject/blob/main/SpaceX-Machine-Learning-Prediction-Part-5-v1.ipynb</a:t>
            </a:r>
            <a:endParaRPr lang="en-US" sz="1100" dirty="0">
              <a:solidFill>
                <a:schemeClr val="accent3">
                  <a:lumMod val="25000"/>
                </a:schemeClr>
              </a:solidFill>
              <a:latin typeface="Abadi"/>
            </a:endParaRPr>
          </a:p>
          <a:p>
            <a:endParaRPr lang="en-US" sz="110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11FFE2EC-C32C-E5AC-33D5-F3AA33001960}"/>
              </a:ext>
            </a:extLst>
          </p:cNvPr>
          <p:cNvSpPr/>
          <p:nvPr/>
        </p:nvSpPr>
        <p:spPr>
          <a:xfrm>
            <a:off x="7097924" y="3182194"/>
            <a:ext cx="3800927" cy="489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Training versus test data (20%) samples generated (</a:t>
            </a:r>
            <a:r>
              <a:rPr lang="en-US" sz="1200" dirty="0" err="1">
                <a:ea typeface="Calibri"/>
                <a:cs typeface="Calibri"/>
              </a:rPr>
              <a:t>train_test_split</a:t>
            </a:r>
            <a:r>
              <a:rPr lang="en-US" sz="1200" dirty="0">
                <a:ea typeface="Calibri"/>
                <a:cs typeface="Calibri"/>
              </a:rPr>
              <a:t>);</a:t>
            </a:r>
            <a:endParaRPr lang="en-US" dirty="0"/>
          </a:p>
        </p:txBody>
      </p:sp>
      <p:sp>
        <p:nvSpPr>
          <p:cNvPr id="8" name="Rectangle 7">
            <a:extLst>
              <a:ext uri="{FF2B5EF4-FFF2-40B4-BE49-F238E27FC236}">
                <a16:creationId xmlns:a16="http://schemas.microsoft.com/office/drawing/2014/main" id="{C6AEC9A4-2818-66FA-2CFB-BA0BC4591E3B}"/>
              </a:ext>
            </a:extLst>
          </p:cNvPr>
          <p:cNvSpPr/>
          <p:nvPr/>
        </p:nvSpPr>
        <p:spPr>
          <a:xfrm>
            <a:off x="7097923" y="1518994"/>
            <a:ext cx="3800927" cy="553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Install and import key libraries (</a:t>
            </a:r>
            <a:r>
              <a:rPr lang="en-US" sz="1200" dirty="0" err="1">
                <a:ea typeface="Calibri"/>
                <a:cs typeface="Calibri"/>
              </a:rPr>
              <a:t>scitkit</a:t>
            </a:r>
            <a:r>
              <a:rPr lang="en-US" sz="1200" dirty="0">
                <a:ea typeface="Calibri"/>
                <a:cs typeface="Calibri"/>
              </a:rPr>
              <a:t>-learn, seaborn); create function to </a:t>
            </a:r>
            <a:r>
              <a:rPr lang="en-US" sz="1200" dirty="0" err="1">
                <a:ea typeface="Calibri"/>
                <a:cs typeface="Calibri"/>
              </a:rPr>
              <a:t>displat</a:t>
            </a:r>
            <a:r>
              <a:rPr lang="en-US" sz="1200" dirty="0">
                <a:ea typeface="Calibri"/>
                <a:cs typeface="Calibri"/>
              </a:rPr>
              <a:t> confusion matrix (to be called later)</a:t>
            </a:r>
          </a:p>
        </p:txBody>
      </p:sp>
      <p:sp>
        <p:nvSpPr>
          <p:cNvPr id="10" name="Rectangle 9">
            <a:extLst>
              <a:ext uri="{FF2B5EF4-FFF2-40B4-BE49-F238E27FC236}">
                <a16:creationId xmlns:a16="http://schemas.microsoft.com/office/drawing/2014/main" id="{03E839C0-0613-1043-8E88-CC8B43D320DB}"/>
              </a:ext>
            </a:extLst>
          </p:cNvPr>
          <p:cNvSpPr/>
          <p:nvPr/>
        </p:nvSpPr>
        <p:spPr>
          <a:xfrm>
            <a:off x="7097923" y="2332607"/>
            <a:ext cx="3800927" cy="571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Previously created CSV with base data loaded; X (feature) values loaded and scaled using </a:t>
            </a:r>
            <a:r>
              <a:rPr lang="en-US" sz="1200" dirty="0" err="1">
                <a:ea typeface="Calibri"/>
                <a:cs typeface="Calibri"/>
              </a:rPr>
              <a:t>StandardScaler</a:t>
            </a:r>
            <a:r>
              <a:rPr lang="en-US" sz="1200" dirty="0">
                <a:ea typeface="Calibri"/>
                <a:cs typeface="Calibri"/>
              </a:rPr>
              <a:t>(); Y value array created for Class value</a:t>
            </a:r>
            <a:endParaRPr lang="en-US" dirty="0"/>
          </a:p>
        </p:txBody>
      </p:sp>
      <p:sp>
        <p:nvSpPr>
          <p:cNvPr id="12" name="Rectangle 11">
            <a:extLst>
              <a:ext uri="{FF2B5EF4-FFF2-40B4-BE49-F238E27FC236}">
                <a16:creationId xmlns:a16="http://schemas.microsoft.com/office/drawing/2014/main" id="{1917DEE2-3E27-DF6E-94E1-FC8135ADBB20}"/>
              </a:ext>
            </a:extLst>
          </p:cNvPr>
          <p:cNvSpPr/>
          <p:nvPr/>
        </p:nvSpPr>
        <p:spPr>
          <a:xfrm>
            <a:off x="7097923" y="4080265"/>
            <a:ext cx="380092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Models built for Logistic Regression, SVM, Decision Tree, KNN using process below</a:t>
            </a:r>
          </a:p>
        </p:txBody>
      </p:sp>
      <p:cxnSp>
        <p:nvCxnSpPr>
          <p:cNvPr id="14" name="Straight Arrow Connector 13">
            <a:extLst>
              <a:ext uri="{FF2B5EF4-FFF2-40B4-BE49-F238E27FC236}">
                <a16:creationId xmlns:a16="http://schemas.microsoft.com/office/drawing/2014/main" id="{16BB1BD9-DDEF-9196-4D91-67C8BC969309}"/>
              </a:ext>
            </a:extLst>
          </p:cNvPr>
          <p:cNvCxnSpPr/>
          <p:nvPr/>
        </p:nvCxnSpPr>
        <p:spPr>
          <a:xfrm flipH="1">
            <a:off x="8938981" y="1923142"/>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7C8FD24-0F7A-3368-C9AF-EA663C597B94}"/>
              </a:ext>
            </a:extLst>
          </p:cNvPr>
          <p:cNvCxnSpPr>
            <a:cxnSpLocks/>
          </p:cNvCxnSpPr>
          <p:nvPr/>
        </p:nvCxnSpPr>
        <p:spPr>
          <a:xfrm flipH="1">
            <a:off x="8893623" y="2775855"/>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F4310764-4217-BC66-0746-6C494B5E4D22}"/>
              </a:ext>
            </a:extLst>
          </p:cNvPr>
          <p:cNvCxnSpPr>
            <a:cxnSpLocks/>
          </p:cNvCxnSpPr>
          <p:nvPr/>
        </p:nvCxnSpPr>
        <p:spPr>
          <a:xfrm flipH="1">
            <a:off x="8902695" y="3673928"/>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5692C271-B478-96A7-833E-77F8723495D5}"/>
              </a:ext>
            </a:extLst>
          </p:cNvPr>
          <p:cNvSpPr/>
          <p:nvPr/>
        </p:nvSpPr>
        <p:spPr>
          <a:xfrm>
            <a:off x="7097922" y="4851336"/>
            <a:ext cx="3800927" cy="1342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Parameter set defined</a:t>
            </a:r>
          </a:p>
          <a:p>
            <a:pPr algn="ctr"/>
            <a:r>
              <a:rPr lang="en-US" sz="1200" dirty="0">
                <a:ea typeface="Calibri"/>
                <a:cs typeface="Calibri"/>
              </a:rPr>
              <a:t>Model object </a:t>
            </a:r>
            <a:r>
              <a:rPr lang="en-US" sz="1200" dirty="0" err="1">
                <a:ea typeface="Calibri"/>
                <a:cs typeface="Calibri"/>
              </a:rPr>
              <a:t>initialised</a:t>
            </a:r>
            <a:r>
              <a:rPr lang="en-US" sz="1200" dirty="0">
                <a:ea typeface="Calibri"/>
                <a:cs typeface="Calibri"/>
              </a:rPr>
              <a:t> (as defined above)</a:t>
            </a:r>
          </a:p>
          <a:p>
            <a:pPr algn="ctr"/>
            <a:r>
              <a:rPr lang="en-US" sz="1200" dirty="0" err="1">
                <a:ea typeface="Calibri"/>
                <a:cs typeface="Calibri"/>
              </a:rPr>
              <a:t>GridSearch</a:t>
            </a:r>
            <a:r>
              <a:rPr lang="en-US" sz="1200" dirty="0">
                <a:ea typeface="Calibri"/>
                <a:cs typeface="Calibri"/>
              </a:rPr>
              <a:t> </a:t>
            </a:r>
            <a:r>
              <a:rPr lang="en-US" sz="1200" dirty="0" err="1">
                <a:ea typeface="Calibri"/>
                <a:cs typeface="Calibri"/>
              </a:rPr>
              <a:t>cbject</a:t>
            </a:r>
            <a:r>
              <a:rPr lang="en-US" sz="1200" dirty="0">
                <a:ea typeface="Calibri"/>
                <a:cs typeface="Calibri"/>
              </a:rPr>
              <a:t> created / model fitting</a:t>
            </a:r>
          </a:p>
          <a:p>
            <a:pPr algn="ctr"/>
            <a:r>
              <a:rPr lang="en-US" sz="1200" dirty="0">
                <a:ea typeface="Calibri"/>
                <a:cs typeface="Calibri"/>
              </a:rPr>
              <a:t>Best parameters and accuracy output</a:t>
            </a:r>
          </a:p>
          <a:p>
            <a:pPr algn="ctr"/>
            <a:r>
              <a:rPr lang="en-US" sz="1200" dirty="0">
                <a:ea typeface="Calibri"/>
                <a:cs typeface="Calibri"/>
              </a:rPr>
              <a:t>Predictive analysis run / accuracy vs test data measured</a:t>
            </a:r>
          </a:p>
          <a:p>
            <a:pPr algn="ctr"/>
            <a:r>
              <a:rPr lang="en-US" sz="1200" dirty="0">
                <a:ea typeface="Calibri"/>
                <a:cs typeface="Calibri"/>
              </a:rPr>
              <a:t>Confusion matrix output as appropriate</a:t>
            </a:r>
          </a:p>
          <a:p>
            <a:pPr algn="ctr"/>
            <a:endParaRPr lang="en-US" sz="1200" dirty="0">
              <a:ea typeface="Calibri"/>
              <a:cs typeface="Calibri"/>
            </a:endParaRPr>
          </a:p>
        </p:txBody>
      </p:sp>
      <p:cxnSp>
        <p:nvCxnSpPr>
          <p:cNvPr id="20" name="Straight Arrow Connector 19">
            <a:extLst>
              <a:ext uri="{FF2B5EF4-FFF2-40B4-BE49-F238E27FC236}">
                <a16:creationId xmlns:a16="http://schemas.microsoft.com/office/drawing/2014/main" id="{69AF9775-FD99-A5F0-B6D7-C8D5B199C24C}"/>
              </a:ext>
            </a:extLst>
          </p:cNvPr>
          <p:cNvCxnSpPr>
            <a:cxnSpLocks/>
          </p:cNvCxnSpPr>
          <p:nvPr/>
        </p:nvCxnSpPr>
        <p:spPr>
          <a:xfrm flipH="1">
            <a:off x="8902694" y="4444999"/>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351325" cy="4617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Exploratory data analysis results:</a:t>
            </a:r>
            <a:br>
              <a:rPr lang="en-US" sz="1100" dirty="0">
                <a:solidFill>
                  <a:schemeClr val="accent3">
                    <a:lumMod val="25000"/>
                  </a:schemeClr>
                </a:solidFill>
                <a:latin typeface="Abadi"/>
              </a:rPr>
            </a:br>
            <a:br>
              <a:rPr lang="en-US" sz="1100" dirty="0">
                <a:latin typeface="Abadi"/>
              </a:rPr>
            </a:br>
            <a:r>
              <a:rPr lang="en-US" sz="1100" dirty="0">
                <a:solidFill>
                  <a:schemeClr val="accent3">
                    <a:lumMod val="25000"/>
                  </a:schemeClr>
                </a:solidFill>
                <a:latin typeface="Abadi"/>
              </a:rPr>
              <a:t>- total 90 records, 18 test samples</a:t>
            </a:r>
            <a:br>
              <a:rPr lang="en-US" sz="1100" dirty="0">
                <a:solidFill>
                  <a:schemeClr val="accent3">
                    <a:lumMod val="25000"/>
                  </a:schemeClr>
                </a:solidFill>
                <a:latin typeface="Abadi"/>
              </a:rPr>
            </a:br>
            <a:r>
              <a:rPr lang="en-US" sz="1100" dirty="0">
                <a:solidFill>
                  <a:schemeClr val="accent3">
                    <a:lumMod val="25000"/>
                  </a:schemeClr>
                </a:solidFill>
                <a:latin typeface="Abadi"/>
              </a:rPr>
              <a:t>- as flight number increased, success rate improved</a:t>
            </a:r>
            <a:br>
              <a:rPr lang="en-US" sz="1100" dirty="0">
                <a:latin typeface="Abadi" panose="020B0604020104020204" pitchFamily="34" charset="0"/>
              </a:rPr>
            </a:br>
            <a:r>
              <a:rPr lang="en-US" sz="1100" dirty="0">
                <a:solidFill>
                  <a:schemeClr val="accent3">
                    <a:lumMod val="25000"/>
                  </a:schemeClr>
                </a:solidFill>
                <a:latin typeface="Abadi"/>
              </a:rPr>
              <a:t>- payloads of 2000-7000Kg had more success</a:t>
            </a:r>
            <a:br>
              <a:rPr lang="en-US" sz="1100" dirty="0">
                <a:latin typeface="Abadi" panose="020B0604020104020204" pitchFamily="34" charset="0"/>
              </a:rPr>
            </a:br>
            <a:r>
              <a:rPr lang="en-US" sz="1100" dirty="0">
                <a:solidFill>
                  <a:schemeClr val="accent3">
                    <a:lumMod val="25000"/>
                  </a:schemeClr>
                </a:solidFill>
                <a:latin typeface="Abadi"/>
              </a:rPr>
              <a:t>- HEO, GEO, ES-L1, SSO orbits had the highest success rate</a:t>
            </a:r>
            <a:br>
              <a:rPr lang="en-US" sz="1100" dirty="0">
                <a:latin typeface="Abadi" panose="020B0604020104020204" pitchFamily="34" charset="0"/>
              </a:rPr>
            </a:br>
            <a:r>
              <a:rPr lang="en-US" sz="1100" dirty="0">
                <a:solidFill>
                  <a:schemeClr val="accent3">
                    <a:lumMod val="25000"/>
                  </a:schemeClr>
                </a:solidFill>
                <a:latin typeface="Abadi"/>
              </a:rPr>
              <a:t>- success rates increased from 2013-2017</a:t>
            </a:r>
            <a:br>
              <a:rPr lang="en-US" sz="1100" dirty="0">
                <a:solidFill>
                  <a:schemeClr val="accent3">
                    <a:lumMod val="25000"/>
                  </a:schemeClr>
                </a:solidFill>
                <a:latin typeface="Abadi"/>
              </a:rPr>
            </a:b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Predictive analysis results:</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solidFill>
                  <a:schemeClr val="accent3">
                    <a:lumMod val="25000"/>
                  </a:schemeClr>
                </a:solidFill>
                <a:latin typeface="Abadi"/>
              </a:rPr>
              <a:t>- accuracy scores for LR, KNN and SVC models very similar at around 85%, with test scores around 83%</a:t>
            </a:r>
            <a:br>
              <a:rPr lang="en-US" sz="1100" dirty="0">
                <a:solidFill>
                  <a:schemeClr val="accent3">
                    <a:lumMod val="25000"/>
                  </a:schemeClr>
                </a:solidFill>
                <a:latin typeface="Abadi"/>
              </a:rPr>
            </a:br>
            <a:r>
              <a:rPr lang="en-US" sz="1100" dirty="0">
                <a:solidFill>
                  <a:schemeClr val="accent3">
                    <a:lumMod val="25000"/>
                  </a:schemeClr>
                </a:solidFill>
                <a:latin typeface="Abadi"/>
              </a:rPr>
              <a:t>- Decision Tree best model with accuracy 87.5%, test score 94%</a:t>
            </a:r>
            <a:br>
              <a:rPr lang="en-US" sz="1100" dirty="0">
                <a:solidFill>
                  <a:schemeClr val="accent3">
                    <a:lumMod val="25000"/>
                  </a:schemeClr>
                </a:solidFill>
                <a:latin typeface="Abadi"/>
              </a:rPr>
            </a:br>
            <a:endParaRPr lang="en-US" sz="1100" dirty="0">
              <a:solidFill>
                <a:schemeClr val="accent3">
                  <a:lumMod val="25000"/>
                </a:schemeClr>
              </a:solidFill>
              <a:latin typeface="Abadi"/>
            </a:endParaRPr>
          </a:p>
          <a:p>
            <a:pPr lvl="1"/>
            <a:endParaRPr lang="en-US" sz="1100"/>
          </a:p>
          <a:p>
            <a:pPr marL="457200" lvl="1" indent="0">
              <a:buNone/>
            </a:pPr>
            <a:endParaRPr lang="en-US" sz="11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19D6B339-AD46-326E-D10D-1A3F5827EEE9}"/>
              </a:ext>
            </a:extLst>
          </p:cNvPr>
          <p:cNvPicPr>
            <a:picLocks noChangeAspect="1"/>
          </p:cNvPicPr>
          <p:nvPr/>
        </p:nvPicPr>
        <p:blipFill>
          <a:blip r:embed="rId4"/>
          <a:stretch>
            <a:fillRect/>
          </a:stretch>
        </p:blipFill>
        <p:spPr>
          <a:xfrm>
            <a:off x="5352238" y="1359243"/>
            <a:ext cx="5462281" cy="479854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297" y="1563130"/>
            <a:ext cx="8988210" cy="879545"/>
          </a:xfrm>
          <a:prstGeom prst="rect">
            <a:avLst/>
          </a:prstGeom>
        </p:spPr>
        <p:txBody>
          <a:bodyPr lIns="91440" tIns="45720" rIns="91440" bIns="45720" anchor="t">
            <a:normAutofit fontScale="92500" lnSpcReduction="10000"/>
          </a:bodyPr>
          <a:lstStyle/>
          <a:p>
            <a:pPr>
              <a:lnSpc>
                <a:spcPct val="100000"/>
              </a:lnSpc>
              <a:spcBef>
                <a:spcPts val="1400"/>
              </a:spcBef>
            </a:pPr>
            <a:r>
              <a:rPr lang="en-CA" sz="1100" dirty="0">
                <a:solidFill>
                  <a:schemeClr val="accent3">
                    <a:lumMod val="25000"/>
                  </a:schemeClr>
                </a:solidFill>
                <a:latin typeface="Abadi"/>
              </a:rPr>
              <a:t>Scatter plot of Flight Number vs. Launch Site</a:t>
            </a:r>
            <a:endParaRPr lang="en-US" dirty="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1100" dirty="0">
                <a:solidFill>
                  <a:schemeClr val="accent3">
                    <a:lumMod val="25000"/>
                  </a:schemeClr>
                </a:solidFill>
                <a:latin typeface="Abadi"/>
              </a:rPr>
              <a:t>CCAFS SLC40 shows most commonly used site, from earliest to latest flight numbers</a:t>
            </a:r>
            <a:endParaRPr lang="en-US" dirty="0">
              <a:solidFill>
                <a:schemeClr val="accent3">
                  <a:lumMod val="25000"/>
                </a:schemeClr>
              </a:solidFill>
              <a:ea typeface="Calibri"/>
              <a:cs typeface="Calibri"/>
            </a:endParaRPr>
          </a:p>
          <a:p>
            <a:pPr>
              <a:lnSpc>
                <a:spcPct val="100000"/>
              </a:lnSpc>
              <a:spcBef>
                <a:spcPts val="1400"/>
              </a:spcBef>
            </a:pPr>
            <a:r>
              <a:rPr lang="en-US" sz="1100" dirty="0">
                <a:solidFill>
                  <a:schemeClr val="accent3">
                    <a:lumMod val="25000"/>
                  </a:schemeClr>
                </a:solidFill>
                <a:latin typeface="Abadi"/>
              </a:rPr>
              <a:t>All sites show an improving success rate with time</a:t>
            </a: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AC2A72F5-FD25-ACCF-21F8-3E3201B645D9}"/>
              </a:ext>
            </a:extLst>
          </p:cNvPr>
          <p:cNvPicPr>
            <a:picLocks noChangeAspect="1"/>
          </p:cNvPicPr>
          <p:nvPr/>
        </p:nvPicPr>
        <p:blipFill>
          <a:blip r:embed="rId3"/>
          <a:stretch>
            <a:fillRect/>
          </a:stretch>
        </p:blipFill>
        <p:spPr>
          <a:xfrm>
            <a:off x="0" y="3162091"/>
            <a:ext cx="12192000" cy="24222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105"/>
            <a:ext cx="8512520" cy="3811588"/>
          </a:xfrm>
          <a:prstGeom prst="rect">
            <a:avLst/>
          </a:prstGeom>
        </p:spPr>
        <p:txBody>
          <a:bodyPr lIns="91440" tIns="45720" rIns="91440" bIns="45720" anchor="t">
            <a:normAutofit/>
          </a:bodyPr>
          <a:lstStyle/>
          <a:p>
            <a:pPr>
              <a:lnSpc>
                <a:spcPct val="100000"/>
              </a:lnSpc>
              <a:spcBef>
                <a:spcPts val="1400"/>
              </a:spcBef>
            </a:pPr>
            <a:r>
              <a:rPr lang="en-CA" sz="1100">
                <a:solidFill>
                  <a:schemeClr val="accent3">
                    <a:lumMod val="25000"/>
                  </a:schemeClr>
                </a:solidFill>
                <a:latin typeface="Abadi"/>
              </a:rPr>
              <a:t>Scatter plot of Payload vs. Launch Site</a:t>
            </a:r>
          </a:p>
          <a:p>
            <a:pPr>
              <a:lnSpc>
                <a:spcPct val="100000"/>
              </a:lnSpc>
              <a:spcBef>
                <a:spcPts val="1400"/>
              </a:spcBef>
            </a:pPr>
            <a:r>
              <a:rPr lang="en-CA" sz="1100" dirty="0">
                <a:solidFill>
                  <a:schemeClr val="accent3">
                    <a:lumMod val="25000"/>
                  </a:schemeClr>
                </a:solidFill>
                <a:latin typeface="Abadi"/>
              </a:rPr>
              <a:t>Most successful missions are with payload mass between 2000 and 6000 Kg</a:t>
            </a:r>
          </a:p>
          <a:p>
            <a:pPr>
              <a:lnSpc>
                <a:spcPct val="100000"/>
              </a:lnSpc>
              <a:spcBef>
                <a:spcPts val="1400"/>
              </a:spcBef>
            </a:pPr>
            <a:r>
              <a:rPr lang="en-CA" sz="1100" dirty="0">
                <a:solidFill>
                  <a:schemeClr val="accent3">
                    <a:lumMod val="25000"/>
                  </a:schemeClr>
                </a:solidFill>
                <a:latin typeface="Abadi"/>
              </a:rPr>
              <a:t>Success rates good with larger payloads but fewer </a:t>
            </a:r>
            <a:r>
              <a:rPr lang="en-CA" sz="1100" dirty="0" err="1">
                <a:solidFill>
                  <a:schemeClr val="accent3">
                    <a:lumMod val="25000"/>
                  </a:schemeClr>
                </a:solidFill>
                <a:latin typeface="Abadi"/>
              </a:rPr>
              <a:t>occurences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3FDF752-3385-4A13-F184-A5FF0610BBE5}"/>
              </a:ext>
            </a:extLst>
          </p:cNvPr>
          <p:cNvPicPr>
            <a:picLocks noChangeAspect="1"/>
          </p:cNvPicPr>
          <p:nvPr/>
        </p:nvPicPr>
        <p:blipFill>
          <a:blip r:embed="rId3"/>
          <a:stretch>
            <a:fillRect/>
          </a:stretch>
        </p:blipFill>
        <p:spPr>
          <a:xfrm>
            <a:off x="0" y="3279675"/>
            <a:ext cx="12192000" cy="23858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1100" dirty="0">
                <a:solidFill>
                  <a:schemeClr val="accent3">
                    <a:lumMod val="25000"/>
                  </a:schemeClr>
                </a:solidFill>
                <a:latin typeface="Abadi"/>
              </a:rPr>
              <a:t>B</a:t>
            </a:r>
            <a:r>
              <a:rPr lang="en-US" sz="1100" err="1">
                <a:solidFill>
                  <a:schemeClr val="accent3">
                    <a:lumMod val="25000"/>
                  </a:schemeClr>
                </a:solidFill>
                <a:latin typeface="Abadi"/>
              </a:rPr>
              <a:t>ar</a:t>
            </a:r>
            <a:r>
              <a:rPr lang="en-US" sz="1100" dirty="0">
                <a:solidFill>
                  <a:schemeClr val="accent3">
                    <a:lumMod val="25000"/>
                  </a:schemeClr>
                </a:solidFill>
                <a:latin typeface="Abadi"/>
              </a:rPr>
              <a:t> chart for the success rate of each orbit type</a:t>
            </a:r>
          </a:p>
          <a:p>
            <a:pPr>
              <a:lnSpc>
                <a:spcPct val="100000"/>
              </a:lnSpc>
              <a:spcBef>
                <a:spcPts val="1400"/>
              </a:spcBef>
            </a:pPr>
            <a:r>
              <a:rPr lang="en-US" sz="1100" dirty="0">
                <a:solidFill>
                  <a:schemeClr val="accent3">
                    <a:lumMod val="25000"/>
                  </a:schemeClr>
                </a:solidFill>
                <a:latin typeface="Abadi"/>
              </a:rPr>
              <a:t>HEO, GEO,</a:t>
            </a:r>
            <a:r>
              <a:rPr lang="en-US" sz="1100">
                <a:solidFill>
                  <a:schemeClr val="accent3">
                    <a:lumMod val="25000"/>
                  </a:schemeClr>
                </a:solidFill>
                <a:latin typeface="Abadi"/>
              </a:rPr>
              <a:t> ES-L1 and SSO 100% success rate</a:t>
            </a:r>
          </a:p>
          <a:p>
            <a:pPr>
              <a:lnSpc>
                <a:spcPct val="100000"/>
              </a:lnSpc>
              <a:spcBef>
                <a:spcPts val="1400"/>
              </a:spcBef>
            </a:pPr>
            <a:r>
              <a:rPr lang="en-US" sz="1100" dirty="0">
                <a:solidFill>
                  <a:schemeClr val="accent3">
                    <a:lumMod val="25000"/>
                  </a:schemeClr>
                </a:solidFill>
                <a:latin typeface="Abadi"/>
              </a:rPr>
              <a:t>SO and GTO orbits had poorest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a number of blue bars&#10;&#10;AI-generated content may be incorrect.">
            <a:extLst>
              <a:ext uri="{FF2B5EF4-FFF2-40B4-BE49-F238E27FC236}">
                <a16:creationId xmlns:a16="http://schemas.microsoft.com/office/drawing/2014/main" id="{6C8E12B0-1C4E-0838-15F0-9D747BBEDC11}"/>
              </a:ext>
            </a:extLst>
          </p:cNvPr>
          <p:cNvPicPr>
            <a:picLocks noChangeAspect="1"/>
          </p:cNvPicPr>
          <p:nvPr/>
        </p:nvPicPr>
        <p:blipFill>
          <a:blip r:embed="rId3"/>
          <a:stretch>
            <a:fillRect/>
          </a:stretch>
        </p:blipFill>
        <p:spPr>
          <a:xfrm>
            <a:off x="6900449" y="1988862"/>
            <a:ext cx="4387712" cy="32281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104"/>
            <a:ext cx="10102781" cy="1517306"/>
          </a:xfrm>
          <a:prstGeom prst="rect">
            <a:avLst/>
          </a:prstGeom>
        </p:spPr>
        <p:txBody>
          <a:bodyPr lIns="91440" tIns="45720" rIns="91440" bIns="45720" anchor="t">
            <a:normAutofit/>
          </a:bodyPr>
          <a:lstStyle/>
          <a:p>
            <a:pPr>
              <a:lnSpc>
                <a:spcPct val="100000"/>
              </a:lnSpc>
              <a:spcBef>
                <a:spcPts val="1400"/>
              </a:spcBef>
            </a:pPr>
            <a:r>
              <a:rPr lang="en-CA" sz="1100" dirty="0">
                <a:solidFill>
                  <a:schemeClr val="accent3">
                    <a:lumMod val="25000"/>
                  </a:schemeClr>
                </a:solidFill>
                <a:latin typeface="Abadi"/>
              </a:rPr>
              <a:t>S</a:t>
            </a:r>
            <a:r>
              <a:rPr lang="en-US" sz="1100" dirty="0" err="1">
                <a:solidFill>
                  <a:schemeClr val="accent3">
                    <a:lumMod val="25000"/>
                  </a:schemeClr>
                </a:solidFill>
                <a:latin typeface="Abadi"/>
              </a:rPr>
              <a:t>catter</a:t>
            </a:r>
            <a:r>
              <a:rPr lang="en-US" sz="1100" dirty="0">
                <a:solidFill>
                  <a:schemeClr val="accent3">
                    <a:lumMod val="25000"/>
                  </a:schemeClr>
                </a:solidFill>
                <a:latin typeface="Abadi"/>
              </a:rPr>
              <a:t> point of Flight number vs. Orbit type</a:t>
            </a:r>
          </a:p>
          <a:p>
            <a:pPr>
              <a:lnSpc>
                <a:spcPct val="100000"/>
              </a:lnSpc>
              <a:spcBef>
                <a:spcPts val="1400"/>
              </a:spcBef>
            </a:pPr>
            <a:r>
              <a:rPr lang="en-US" sz="1100" dirty="0">
                <a:solidFill>
                  <a:schemeClr val="accent3">
                    <a:lumMod val="25000"/>
                  </a:schemeClr>
                </a:solidFill>
                <a:latin typeface="Abadi"/>
              </a:rPr>
              <a:t>Latest flights were very successful, particularly using the VLEO orbit</a:t>
            </a:r>
          </a:p>
          <a:p>
            <a:pPr>
              <a:lnSpc>
                <a:spcPct val="100000"/>
              </a:lnSpc>
              <a:spcBef>
                <a:spcPts val="1400"/>
              </a:spcBef>
            </a:pPr>
            <a:r>
              <a:rPr lang="en-US" sz="1100" dirty="0">
                <a:solidFill>
                  <a:schemeClr val="accent3">
                    <a:lumMod val="25000"/>
                  </a:schemeClr>
                </a:solidFill>
                <a:latin typeface="Abadi"/>
              </a:rPr>
              <a:t>Earliest flights showed poor success rates</a:t>
            </a:r>
          </a:p>
          <a:p>
            <a:pPr>
              <a:lnSpc>
                <a:spcPct val="100000"/>
              </a:lnSpc>
              <a:spcBef>
                <a:spcPts val="1400"/>
              </a:spcBef>
            </a:pPr>
            <a:endParaRPr lang="en-US" sz="11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ECB7B8DA-0DBA-BB7A-B0CB-13183C215913}"/>
              </a:ext>
            </a:extLst>
          </p:cNvPr>
          <p:cNvPicPr>
            <a:picLocks noChangeAspect="1"/>
          </p:cNvPicPr>
          <p:nvPr/>
        </p:nvPicPr>
        <p:blipFill>
          <a:blip r:embed="rId3"/>
          <a:stretch>
            <a:fillRect/>
          </a:stretch>
        </p:blipFill>
        <p:spPr>
          <a:xfrm>
            <a:off x="0" y="3424181"/>
            <a:ext cx="12192000" cy="2428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3574"/>
            <a:ext cx="10591455" cy="1169436"/>
          </a:xfrm>
          <a:prstGeom prst="rect">
            <a:avLst/>
          </a:prstGeom>
        </p:spPr>
        <p:txBody>
          <a:bodyPr lIns="91440" tIns="45720" rIns="91440" bIns="45720" anchor="t">
            <a:normAutofit/>
          </a:bodyPr>
          <a:lstStyle/>
          <a:p>
            <a:pPr>
              <a:lnSpc>
                <a:spcPct val="100000"/>
              </a:lnSpc>
              <a:spcBef>
                <a:spcPts val="1400"/>
              </a:spcBef>
            </a:pPr>
            <a:r>
              <a:rPr lang="en-CA" sz="1100" dirty="0">
                <a:solidFill>
                  <a:schemeClr val="accent3">
                    <a:lumMod val="25000"/>
                  </a:schemeClr>
                </a:solidFill>
                <a:latin typeface="Abadi"/>
              </a:rPr>
              <a:t>S</a:t>
            </a:r>
            <a:r>
              <a:rPr lang="en-US" sz="1100" dirty="0" err="1">
                <a:solidFill>
                  <a:schemeClr val="accent3">
                    <a:lumMod val="25000"/>
                  </a:schemeClr>
                </a:solidFill>
                <a:latin typeface="Abadi"/>
              </a:rPr>
              <a:t>catter</a:t>
            </a:r>
            <a:r>
              <a:rPr lang="en-US" sz="1100" dirty="0">
                <a:solidFill>
                  <a:schemeClr val="accent3">
                    <a:lumMod val="25000"/>
                  </a:schemeClr>
                </a:solidFill>
                <a:latin typeface="Abadi"/>
              </a:rPr>
              <a:t> point of payload vs. orbit type</a:t>
            </a:r>
          </a:p>
          <a:p>
            <a:pPr>
              <a:lnSpc>
                <a:spcPct val="100000"/>
              </a:lnSpc>
              <a:spcBef>
                <a:spcPts val="1400"/>
              </a:spcBef>
            </a:pPr>
            <a:r>
              <a:rPr lang="en-US" sz="1100" dirty="0">
                <a:solidFill>
                  <a:schemeClr val="accent3">
                    <a:lumMod val="25000"/>
                  </a:schemeClr>
                </a:solidFill>
                <a:latin typeface="Abadi"/>
              </a:rPr>
              <a:t>Most successes with payload between 2000 and 6000 Kg</a:t>
            </a:r>
          </a:p>
          <a:p>
            <a:pPr>
              <a:lnSpc>
                <a:spcPct val="100000"/>
              </a:lnSpc>
              <a:spcBef>
                <a:spcPts val="1400"/>
              </a:spcBef>
            </a:pPr>
            <a:r>
              <a:rPr lang="en-US" sz="1100" dirty="0">
                <a:solidFill>
                  <a:schemeClr val="accent3">
                    <a:lumMod val="25000"/>
                  </a:schemeClr>
                </a:solidFill>
                <a:latin typeface="Abadi"/>
              </a:rPr>
              <a:t>High failure rates evident on the ISS and GTO orbits, with little correlation against payload size</a:t>
            </a: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showing a number of dots&#10;&#10;AI-generated content may be incorrect.">
            <a:extLst>
              <a:ext uri="{FF2B5EF4-FFF2-40B4-BE49-F238E27FC236}">
                <a16:creationId xmlns:a16="http://schemas.microsoft.com/office/drawing/2014/main" id="{C2B41F80-36B1-6BE0-A571-2081F8791824}"/>
              </a:ext>
            </a:extLst>
          </p:cNvPr>
          <p:cNvPicPr>
            <a:picLocks noChangeAspect="1"/>
          </p:cNvPicPr>
          <p:nvPr/>
        </p:nvPicPr>
        <p:blipFill>
          <a:blip r:embed="rId3"/>
          <a:stretch>
            <a:fillRect/>
          </a:stretch>
        </p:blipFill>
        <p:spPr>
          <a:xfrm>
            <a:off x="0" y="3510178"/>
            <a:ext cx="12192000" cy="23389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7953"/>
            <a:ext cx="3932238" cy="4333392"/>
          </a:xfrm>
          <a:prstGeom prst="rect">
            <a:avLst/>
          </a:prstGeom>
        </p:spPr>
        <p:txBody>
          <a:bodyPr lIns="91440" tIns="45720" rIns="91440" bIns="45720" anchor="t">
            <a:normAutofit/>
          </a:bodyPr>
          <a:lstStyle/>
          <a:p>
            <a:pPr>
              <a:lnSpc>
                <a:spcPct val="100000"/>
              </a:lnSpc>
              <a:spcBef>
                <a:spcPts val="1400"/>
              </a:spcBef>
            </a:pPr>
            <a:r>
              <a:rPr lang="en-CA" sz="1100" dirty="0">
                <a:solidFill>
                  <a:schemeClr val="accent3">
                    <a:lumMod val="25000"/>
                  </a:schemeClr>
                </a:solidFill>
                <a:latin typeface="Abadi"/>
              </a:rPr>
              <a:t>L</a:t>
            </a:r>
            <a:r>
              <a:rPr lang="en-US" sz="1100" dirty="0" err="1">
                <a:solidFill>
                  <a:schemeClr val="accent3">
                    <a:lumMod val="25000"/>
                  </a:schemeClr>
                </a:solidFill>
                <a:latin typeface="Abadi"/>
              </a:rPr>
              <a:t>ine</a:t>
            </a:r>
            <a:r>
              <a:rPr lang="en-US" sz="1100" dirty="0">
                <a:solidFill>
                  <a:schemeClr val="accent3">
                    <a:lumMod val="25000"/>
                  </a:schemeClr>
                </a:solidFill>
                <a:latin typeface="Abadi"/>
              </a:rPr>
              <a:t> chart of yearly average success rate</a:t>
            </a:r>
          </a:p>
          <a:p>
            <a:pPr>
              <a:lnSpc>
                <a:spcPct val="100000"/>
              </a:lnSpc>
              <a:spcBef>
                <a:spcPts val="1400"/>
              </a:spcBef>
            </a:pPr>
            <a:r>
              <a:rPr lang="en-US" sz="1100" dirty="0">
                <a:solidFill>
                  <a:schemeClr val="accent3">
                    <a:lumMod val="25000"/>
                  </a:schemeClr>
                </a:solidFill>
                <a:latin typeface="Abadi"/>
              </a:rPr>
              <a:t>Poor success rates between 2011 and 2013</a:t>
            </a:r>
          </a:p>
          <a:p>
            <a:pPr>
              <a:lnSpc>
                <a:spcPct val="100000"/>
              </a:lnSpc>
              <a:spcBef>
                <a:spcPts val="1400"/>
              </a:spcBef>
            </a:pPr>
            <a:r>
              <a:rPr lang="en-US" sz="1100" dirty="0">
                <a:solidFill>
                  <a:schemeClr val="accent3">
                    <a:lumMod val="25000"/>
                  </a:schemeClr>
                </a:solidFill>
                <a:latin typeface="Abadi"/>
              </a:rPr>
              <a:t>Rapidly increasing success rates from 2013 to 2017</a:t>
            </a:r>
          </a:p>
          <a:p>
            <a:pPr>
              <a:lnSpc>
                <a:spcPct val="100000"/>
              </a:lnSpc>
              <a:spcBef>
                <a:spcPts val="1400"/>
              </a:spcBef>
            </a:pPr>
            <a:r>
              <a:rPr lang="en-US" sz="1100" dirty="0">
                <a:solidFill>
                  <a:schemeClr val="accent3">
                    <a:lumMod val="25000"/>
                  </a:schemeClr>
                </a:solidFill>
                <a:latin typeface="Abadi"/>
              </a:rPr>
              <a:t>Success rates appear to be plateauing after 2017</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a white background&#10;&#10;AI-generated content may be incorrect.">
            <a:extLst>
              <a:ext uri="{FF2B5EF4-FFF2-40B4-BE49-F238E27FC236}">
                <a16:creationId xmlns:a16="http://schemas.microsoft.com/office/drawing/2014/main" id="{CE4D145F-F65E-3CB6-7F41-B75D82026346}"/>
              </a:ext>
            </a:extLst>
          </p:cNvPr>
          <p:cNvPicPr>
            <a:picLocks noChangeAspect="1"/>
          </p:cNvPicPr>
          <p:nvPr/>
        </p:nvPicPr>
        <p:blipFill>
          <a:blip r:embed="rId3"/>
          <a:stretch>
            <a:fillRect/>
          </a:stretch>
        </p:blipFill>
        <p:spPr>
          <a:xfrm>
            <a:off x="5609811" y="1446972"/>
            <a:ext cx="5676900" cy="42291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Unique launch sites: CCAFS LC-40, VAFB SLC-4E, KSC LC-39A, CCAFS SLC-40</a:t>
            </a:r>
          </a:p>
          <a:p>
            <a:pPr>
              <a:lnSpc>
                <a:spcPct val="100000"/>
              </a:lnSpc>
              <a:spcBef>
                <a:spcPts val="1400"/>
              </a:spcBef>
            </a:pPr>
            <a:r>
              <a:rPr lang="en-US" sz="1100" dirty="0">
                <a:solidFill>
                  <a:schemeClr val="accent3">
                    <a:lumMod val="25000"/>
                  </a:schemeClr>
                </a:solidFill>
                <a:latin typeface="Abadi"/>
              </a:rPr>
              <a:t>Distinct select query using "</a:t>
            </a:r>
            <a:r>
              <a:rPr lang="en-US" sz="1100" dirty="0" err="1">
                <a:solidFill>
                  <a:schemeClr val="accent3">
                    <a:lumMod val="25000"/>
                  </a:schemeClr>
                </a:solidFill>
                <a:latin typeface="Abadi"/>
              </a:rPr>
              <a:t>Launch_Site</a:t>
            </a:r>
            <a:r>
              <a:rPr lang="en-US" sz="1100" dirty="0">
                <a:solidFill>
                  <a:schemeClr val="accent3">
                    <a:lumMod val="25000"/>
                  </a:schemeClr>
                </a:solidFill>
                <a:latin typeface="Abadi"/>
              </a:rPr>
              <a:t>" column used to provide unique list of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phone&#10;&#10;AI-generated content may be incorrect.">
            <a:extLst>
              <a:ext uri="{FF2B5EF4-FFF2-40B4-BE49-F238E27FC236}">
                <a16:creationId xmlns:a16="http://schemas.microsoft.com/office/drawing/2014/main" id="{750269FC-AD5F-91B5-836D-56C3D6ED73BB}"/>
              </a:ext>
            </a:extLst>
          </p:cNvPr>
          <p:cNvPicPr>
            <a:picLocks noChangeAspect="1"/>
          </p:cNvPicPr>
          <p:nvPr/>
        </p:nvPicPr>
        <p:blipFill>
          <a:blip r:embed="rId3"/>
          <a:stretch>
            <a:fillRect/>
          </a:stretch>
        </p:blipFill>
        <p:spPr>
          <a:xfrm>
            <a:off x="1442623" y="3067049"/>
            <a:ext cx="1057275" cy="1485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8864"/>
            <a:ext cx="9745589" cy="1045906"/>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5 records where launch sites begin with `CCA`</a:t>
            </a:r>
          </a:p>
          <a:p>
            <a:pPr>
              <a:lnSpc>
                <a:spcPct val="100000"/>
              </a:lnSpc>
              <a:spcBef>
                <a:spcPts val="1400"/>
              </a:spcBef>
            </a:pPr>
            <a:r>
              <a:rPr lang="en-US" sz="1100" dirty="0">
                <a:solidFill>
                  <a:schemeClr val="accent3">
                    <a:lumMod val="25000"/>
                  </a:schemeClr>
                </a:solidFill>
                <a:latin typeface="Abadi"/>
              </a:rPr>
              <a:t>Select query used with the "LIKE" operator to find site names ("</a:t>
            </a:r>
            <a:r>
              <a:rPr lang="en-US" sz="1100" dirty="0" err="1">
                <a:solidFill>
                  <a:schemeClr val="accent3">
                    <a:lumMod val="25000"/>
                  </a:schemeClr>
                </a:solidFill>
                <a:latin typeface="Abadi"/>
              </a:rPr>
              <a:t>Launch_Site</a:t>
            </a:r>
            <a:r>
              <a:rPr lang="en-US" sz="1100" dirty="0">
                <a:solidFill>
                  <a:schemeClr val="accent3">
                    <a:lumMod val="25000"/>
                  </a:schemeClr>
                </a:solidFill>
                <a:latin typeface="Abadi"/>
              </a:rPr>
              <a:t>" column) prefixed with "CCA"</a:t>
            </a:r>
            <a:endParaRPr lang="en-US" sz="1100"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AI-generated content may be incorrect.">
            <a:extLst>
              <a:ext uri="{FF2B5EF4-FFF2-40B4-BE49-F238E27FC236}">
                <a16:creationId xmlns:a16="http://schemas.microsoft.com/office/drawing/2014/main" id="{7D9286EC-BB42-59AF-079B-74C6D5694C16}"/>
              </a:ext>
            </a:extLst>
          </p:cNvPr>
          <p:cNvPicPr>
            <a:picLocks noChangeAspect="1"/>
          </p:cNvPicPr>
          <p:nvPr/>
        </p:nvPicPr>
        <p:blipFill>
          <a:blip r:embed="rId3"/>
          <a:stretch>
            <a:fillRect/>
          </a:stretch>
        </p:blipFill>
        <p:spPr>
          <a:xfrm>
            <a:off x="261938" y="2996508"/>
            <a:ext cx="11668125" cy="27717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Total payload carried by boosters from NASA = 45,596Kg</a:t>
            </a:r>
          </a:p>
          <a:p>
            <a:pPr>
              <a:lnSpc>
                <a:spcPct val="100000"/>
              </a:lnSpc>
              <a:spcBef>
                <a:spcPts val="1400"/>
              </a:spcBef>
            </a:pPr>
            <a:r>
              <a:rPr lang="en-US" sz="1100" dirty="0">
                <a:solidFill>
                  <a:schemeClr val="accent3">
                    <a:lumMod val="25000"/>
                  </a:schemeClr>
                </a:solidFill>
                <a:latin typeface="Abadi"/>
              </a:rPr>
              <a:t>"sum" operator used in select query on "PAYLOAD_MASS_KG" column, where clause to filter on NASA site only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black text on a white background&#10;&#10;AI-generated content may be incorrect.">
            <a:extLst>
              <a:ext uri="{FF2B5EF4-FFF2-40B4-BE49-F238E27FC236}">
                <a16:creationId xmlns:a16="http://schemas.microsoft.com/office/drawing/2014/main" id="{89A2B610-E8AF-23C0-FC55-523ACAB26A95}"/>
              </a:ext>
            </a:extLst>
          </p:cNvPr>
          <p:cNvPicPr>
            <a:picLocks noChangeAspect="1"/>
          </p:cNvPicPr>
          <p:nvPr/>
        </p:nvPicPr>
        <p:blipFill>
          <a:blip r:embed="rId3"/>
          <a:stretch>
            <a:fillRect/>
          </a:stretch>
        </p:blipFill>
        <p:spPr>
          <a:xfrm>
            <a:off x="1089785" y="2640289"/>
            <a:ext cx="1895475" cy="6000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Average payload mass carried by booster version F9 v1.1 = 2928.4Kg</a:t>
            </a:r>
          </a:p>
          <a:p>
            <a:pPr>
              <a:lnSpc>
                <a:spcPct val="100000"/>
              </a:lnSpc>
              <a:spcBef>
                <a:spcPts val="1400"/>
              </a:spcBef>
            </a:pPr>
            <a:r>
              <a:rPr lang="en-US" sz="1100" dirty="0">
                <a:solidFill>
                  <a:schemeClr val="accent3">
                    <a:lumMod val="25000"/>
                  </a:schemeClr>
                </a:solidFill>
                <a:latin typeface="Abadi"/>
              </a:rPr>
              <a:t>"avg" operator used in query, filtered on column "</a:t>
            </a:r>
            <a:r>
              <a:rPr lang="en-US" sz="1100" dirty="0" err="1">
                <a:solidFill>
                  <a:schemeClr val="accent3">
                    <a:lumMod val="25000"/>
                  </a:schemeClr>
                </a:solidFill>
                <a:latin typeface="Abadi"/>
              </a:rPr>
              <a:t>Booster_Version</a:t>
            </a:r>
            <a:r>
              <a:rPr lang="en-US" sz="1100" dirty="0">
                <a:solidFill>
                  <a:schemeClr val="accent3">
                    <a:lumMod val="25000"/>
                  </a:schemeClr>
                </a:solidFill>
                <a:latin typeface="Abadi"/>
              </a:rPr>
              <a:t>" where equal to "F9 v1.1"</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close up of a text&#10;&#10;AI-generated content may be incorrect.">
            <a:extLst>
              <a:ext uri="{FF2B5EF4-FFF2-40B4-BE49-F238E27FC236}">
                <a16:creationId xmlns:a16="http://schemas.microsoft.com/office/drawing/2014/main" id="{B4F39EB2-BAD5-1549-DA5A-B9C98587953A}"/>
              </a:ext>
            </a:extLst>
          </p:cNvPr>
          <p:cNvPicPr>
            <a:picLocks noChangeAspect="1"/>
          </p:cNvPicPr>
          <p:nvPr/>
        </p:nvPicPr>
        <p:blipFill>
          <a:blip r:embed="rId3"/>
          <a:stretch>
            <a:fillRect/>
          </a:stretch>
        </p:blipFill>
        <p:spPr>
          <a:xfrm>
            <a:off x="1068664" y="3207026"/>
            <a:ext cx="1838325" cy="6096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Dates of the first successful landing outcome on ground pad = 22 December 2015</a:t>
            </a:r>
          </a:p>
          <a:p>
            <a:pPr>
              <a:lnSpc>
                <a:spcPct val="100000"/>
              </a:lnSpc>
              <a:spcBef>
                <a:spcPts val="1400"/>
              </a:spcBef>
            </a:pPr>
            <a:r>
              <a:rPr lang="en-US" sz="1100" dirty="0">
                <a:solidFill>
                  <a:schemeClr val="accent3">
                    <a:lumMod val="25000"/>
                  </a:schemeClr>
                </a:solidFill>
                <a:latin typeface="Abadi"/>
              </a:rPr>
              <a:t>"min" operator used on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column; "LIKE" clause used to filter on "%Success (ground pad)%" criteria</a:t>
            </a: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close up of a date&#10;&#10;AI-generated content may be incorrect.">
            <a:extLst>
              <a:ext uri="{FF2B5EF4-FFF2-40B4-BE49-F238E27FC236}">
                <a16:creationId xmlns:a16="http://schemas.microsoft.com/office/drawing/2014/main" id="{56D45125-323F-714D-688D-6E2C341D98DC}"/>
              </a:ext>
            </a:extLst>
          </p:cNvPr>
          <p:cNvPicPr>
            <a:picLocks noChangeAspect="1"/>
          </p:cNvPicPr>
          <p:nvPr/>
        </p:nvPicPr>
        <p:blipFill>
          <a:blip r:embed="rId3"/>
          <a:stretch>
            <a:fillRect/>
          </a:stretch>
        </p:blipFill>
        <p:spPr>
          <a:xfrm>
            <a:off x="1073840" y="3291923"/>
            <a:ext cx="933450" cy="7048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Names of boosters which have successfully landed on drone ship and had payload mass greater than 4000 but less than 6000 (F9 FT B1022, F9 FT B1026, F9 FT B1021.2, F9 FT B1031.2)</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1100" dirty="0">
                <a:solidFill>
                  <a:schemeClr val="accent3">
                    <a:lumMod val="25000"/>
                  </a:schemeClr>
                </a:solidFill>
                <a:latin typeface="Abadi"/>
              </a:rPr>
              <a:t>Greater and less than operators used (&lt;, &gt;) to filter result using "PAYLOAD_MASS_KG" column</a:t>
            </a:r>
          </a:p>
          <a:p>
            <a:pPr>
              <a:lnSpc>
                <a:spcPct val="100000"/>
              </a:lnSpc>
              <a:spcBef>
                <a:spcPts val="1400"/>
              </a:spcBef>
            </a:pPr>
            <a:r>
              <a:rPr lang="en-US" sz="1100" dirty="0">
                <a:solidFill>
                  <a:schemeClr val="accent3">
                    <a:lumMod val="25000"/>
                  </a:schemeClr>
                </a:solidFill>
                <a:latin typeface="Abadi"/>
              </a:rPr>
              <a:t>"</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column filtered using LIKE criteria for "%Success (drone ship)%"</a:t>
            </a:r>
            <a:endParaRPr lang="en-US" sz="11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AI-generated content may be incorrect.">
            <a:extLst>
              <a:ext uri="{FF2B5EF4-FFF2-40B4-BE49-F238E27FC236}">
                <a16:creationId xmlns:a16="http://schemas.microsoft.com/office/drawing/2014/main" id="{5CC3381F-1183-626E-1830-B711D0D346E1}"/>
              </a:ext>
            </a:extLst>
          </p:cNvPr>
          <p:cNvPicPr>
            <a:picLocks noChangeAspect="1"/>
          </p:cNvPicPr>
          <p:nvPr/>
        </p:nvPicPr>
        <p:blipFill>
          <a:blip r:embed="rId3"/>
          <a:stretch>
            <a:fillRect/>
          </a:stretch>
        </p:blipFill>
        <p:spPr>
          <a:xfrm>
            <a:off x="982939" y="3166441"/>
            <a:ext cx="1247775" cy="14859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1317" y="1441249"/>
            <a:ext cx="9658441" cy="22836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latin typeface="Abadi"/>
              </a:rPr>
              <a:t>This Capstone project was carried out for "Space Y", using data science techniques to assess the success rates achieved by SpaceX. SpaceX uses its "Falcon 9" rocket, with the aim of successfully landing and recovering the stage 1 rocket component. This critical part of the mission determines whether costs associated with rocket launches can be significantly reduce, thus providing competitive advantage.</a:t>
            </a:r>
          </a:p>
          <a:p>
            <a:pPr marL="0" indent="0">
              <a:lnSpc>
                <a:spcPct val="100000"/>
              </a:lnSpc>
              <a:spcBef>
                <a:spcPts val="1400"/>
              </a:spcBef>
              <a:buNone/>
            </a:pPr>
            <a:r>
              <a:rPr lang="en-US" sz="1100" b="1" dirty="0">
                <a:solidFill>
                  <a:schemeClr val="accent3">
                    <a:lumMod val="25000"/>
                  </a:schemeClr>
                </a:solidFill>
                <a:latin typeface="Abadi"/>
              </a:rPr>
              <a:t>In this project, the following methodologies were used:</a:t>
            </a:r>
            <a:endParaRPr lang="en-US" sz="1100" b="1">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Data collection from the SpaceX APIs and web scraping from historical data relating to the Falcon 9 Wikipedia</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Data wrangling, to assess and evaluate the datasets and attributes available, e.g. data relating to launch sites, orbits and mission outcomes</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Exploratory Data Analysis (EDA), using data </a:t>
            </a:r>
            <a:r>
              <a:rPr lang="en-US" sz="1100" dirty="0" err="1">
                <a:solidFill>
                  <a:schemeClr val="accent3">
                    <a:lumMod val="25000"/>
                  </a:schemeClr>
                </a:solidFill>
                <a:latin typeface="Abadi"/>
              </a:rPr>
              <a:t>visualisations</a:t>
            </a:r>
            <a:r>
              <a:rPr lang="en-US" sz="1100" dirty="0">
                <a:solidFill>
                  <a:schemeClr val="accent3">
                    <a:lumMod val="25000"/>
                  </a:schemeClr>
                </a:solidFill>
                <a:latin typeface="Abadi"/>
              </a:rPr>
              <a:t> and SQL analysis</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Create interactive visual analytics, using Folium maps to describe launch sites and Dashly dashboarding interactively allow analysis of success rates</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Predictive analysis through building machine learning models, to assess the best models to use along with analysis of predictions of success outcomes</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100" b="1" dirty="0">
                <a:solidFill>
                  <a:schemeClr val="accent3">
                    <a:lumMod val="25000"/>
                  </a:schemeClr>
                </a:solidFill>
                <a:latin typeface="Abadi"/>
              </a:rPr>
              <a:t>In summary, the key project findings were:</a:t>
            </a:r>
          </a:p>
          <a:p>
            <a:pPr>
              <a:lnSpc>
                <a:spcPct val="100000"/>
              </a:lnSpc>
              <a:spcBef>
                <a:spcPts val="1400"/>
              </a:spcBef>
            </a:pPr>
            <a:r>
              <a:rPr lang="en-US" sz="1100" dirty="0">
                <a:solidFill>
                  <a:schemeClr val="accent3">
                    <a:lumMod val="25000"/>
                  </a:schemeClr>
                </a:solidFill>
                <a:latin typeface="Abadi"/>
              </a:rPr>
              <a:t>The most successful launch sites appeared to be CCAFS LC40 and KSC LC-39A, with success rates &gt;70%</a:t>
            </a:r>
          </a:p>
          <a:p>
            <a:pPr>
              <a:lnSpc>
                <a:spcPct val="100000"/>
              </a:lnSpc>
              <a:spcBef>
                <a:spcPts val="1400"/>
              </a:spcBef>
            </a:pPr>
            <a:r>
              <a:rPr lang="en-US" sz="1100" dirty="0">
                <a:solidFill>
                  <a:schemeClr val="accent3">
                    <a:lumMod val="25000"/>
                  </a:schemeClr>
                </a:solidFill>
                <a:latin typeface="Abadi"/>
              </a:rPr>
              <a:t>Payload appears to be a key factor in number of successful outcomes (the range 2000Kg to 7000Kg having most success)</a:t>
            </a:r>
          </a:p>
          <a:p>
            <a:pPr>
              <a:lnSpc>
                <a:spcPct val="100000"/>
              </a:lnSpc>
              <a:spcBef>
                <a:spcPts val="1400"/>
              </a:spcBef>
            </a:pPr>
            <a:r>
              <a:rPr lang="en-US" sz="1100" dirty="0">
                <a:solidFill>
                  <a:schemeClr val="accent3">
                    <a:lumMod val="25000"/>
                  </a:schemeClr>
                </a:solidFill>
                <a:latin typeface="Abadi"/>
              </a:rPr>
              <a:t>The most successful rates were achieved using orbits HEO, GEO, ES-L1 and SSO</a:t>
            </a:r>
          </a:p>
          <a:p>
            <a:pPr>
              <a:lnSpc>
                <a:spcPct val="100000"/>
              </a:lnSpc>
              <a:spcBef>
                <a:spcPts val="1400"/>
              </a:spcBef>
            </a:pPr>
            <a:r>
              <a:rPr lang="en-US" sz="1100" dirty="0">
                <a:solidFill>
                  <a:schemeClr val="accent3">
                    <a:lumMod val="25000"/>
                  </a:schemeClr>
                </a:solidFill>
                <a:latin typeface="Abadi"/>
              </a:rPr>
              <a:t>Success rates improved significantly between 2013 and 2017</a:t>
            </a:r>
            <a:endParaRPr lang="en-US" sz="11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Total number of successful (100) and failure (1) mission outcomes</a:t>
            </a:r>
          </a:p>
          <a:p>
            <a:pPr>
              <a:lnSpc>
                <a:spcPct val="100000"/>
              </a:lnSpc>
              <a:spcBef>
                <a:spcPts val="1400"/>
              </a:spcBef>
            </a:pPr>
            <a:r>
              <a:rPr lang="en-US" sz="1100" dirty="0">
                <a:solidFill>
                  <a:schemeClr val="accent3">
                    <a:lumMod val="25000"/>
                  </a:schemeClr>
                </a:solidFill>
                <a:latin typeface="Abadi"/>
              </a:rPr>
              <a:t>Distinct "</a:t>
            </a:r>
            <a:r>
              <a:rPr lang="en-US" sz="1100" dirty="0" err="1">
                <a:solidFill>
                  <a:schemeClr val="accent3">
                    <a:lumMod val="25000"/>
                  </a:schemeClr>
                </a:solidFill>
                <a:latin typeface="Abadi"/>
              </a:rPr>
              <a:t>Mission_Outcome</a:t>
            </a:r>
            <a:r>
              <a:rPr lang="en-US" sz="1100" dirty="0">
                <a:solidFill>
                  <a:schemeClr val="accent3">
                    <a:lumMod val="25000"/>
                  </a:schemeClr>
                </a:solidFill>
                <a:latin typeface="Abadi"/>
              </a:rPr>
              <a:t>" values used to group sum of records for each</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C753055-88E6-E44F-6BBE-6CAE98BDD372}"/>
              </a:ext>
            </a:extLst>
          </p:cNvPr>
          <p:cNvPicPr>
            <a:picLocks noChangeAspect="1"/>
          </p:cNvPicPr>
          <p:nvPr/>
        </p:nvPicPr>
        <p:blipFill>
          <a:blip r:embed="rId3"/>
          <a:stretch>
            <a:fillRect/>
          </a:stretch>
        </p:blipFill>
        <p:spPr>
          <a:xfrm>
            <a:off x="935935" y="3429000"/>
            <a:ext cx="2667000" cy="1524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Names of the booster which have carried the maximum payload mass = see below right!</a:t>
            </a:r>
          </a:p>
          <a:p>
            <a:pPr>
              <a:lnSpc>
                <a:spcPct val="100000"/>
              </a:lnSpc>
              <a:spcBef>
                <a:spcPts val="1400"/>
              </a:spcBef>
            </a:pPr>
            <a:r>
              <a:rPr lang="en-US" sz="1100" dirty="0">
                <a:solidFill>
                  <a:schemeClr val="accent3">
                    <a:lumMod val="25000"/>
                  </a:schemeClr>
                </a:solidFill>
                <a:latin typeface="Abadi"/>
              </a:rPr>
              <a:t>"max" operator used to create subquery to find maximum payload value</a:t>
            </a:r>
          </a:p>
          <a:p>
            <a:pPr>
              <a:lnSpc>
                <a:spcPct val="100000"/>
              </a:lnSpc>
              <a:spcBef>
                <a:spcPts val="1400"/>
              </a:spcBef>
            </a:pPr>
            <a:r>
              <a:rPr lang="en-US" sz="1100" dirty="0">
                <a:solidFill>
                  <a:schemeClr val="accent3">
                    <a:lumMod val="25000"/>
                  </a:schemeClr>
                </a:solidFill>
                <a:latin typeface="Abadi"/>
              </a:rPr>
              <a:t>Max value used as filter in select query to find all booster versions corresponding to </a:t>
            </a:r>
            <a:r>
              <a:rPr lang="en-US" sz="1100" dirty="0" err="1">
                <a:solidFill>
                  <a:schemeClr val="accent3">
                    <a:lumMod val="25000"/>
                  </a:schemeClr>
                </a:solidFill>
                <a:latin typeface="Abadi"/>
              </a:rPr>
              <a:t>thay</a:t>
            </a:r>
            <a:r>
              <a:rPr lang="en-US" sz="1100" dirty="0">
                <a:solidFill>
                  <a:schemeClr val="accent3">
                    <a:lumMod val="25000"/>
                  </a:schemeClr>
                </a:solidFill>
                <a:latin typeface="Abadi"/>
              </a:rPr>
              <a:t> payload mass</a:t>
            </a: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phone&#10;&#10;AI-generated content may be incorrect.">
            <a:extLst>
              <a:ext uri="{FF2B5EF4-FFF2-40B4-BE49-F238E27FC236}">
                <a16:creationId xmlns:a16="http://schemas.microsoft.com/office/drawing/2014/main" id="{54A5FF7E-6FF7-FCB4-6D7C-664B5CBD8D7B}"/>
              </a:ext>
            </a:extLst>
          </p:cNvPr>
          <p:cNvPicPr>
            <a:picLocks noChangeAspect="1"/>
          </p:cNvPicPr>
          <p:nvPr/>
        </p:nvPicPr>
        <p:blipFill>
          <a:blip r:embed="rId3"/>
          <a:stretch>
            <a:fillRect/>
          </a:stretch>
        </p:blipFill>
        <p:spPr>
          <a:xfrm>
            <a:off x="8513604" y="2026229"/>
            <a:ext cx="1181100" cy="37909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Failed </a:t>
            </a:r>
            <a:r>
              <a:rPr lang="en-US" sz="1100" dirty="0" err="1">
                <a:solidFill>
                  <a:schemeClr val="accent3">
                    <a:lumMod val="25000"/>
                  </a:schemeClr>
                </a:solidFill>
                <a:latin typeface="Abadi"/>
              </a:rPr>
              <a:t>landing_outcomes</a:t>
            </a:r>
            <a:r>
              <a:rPr lang="en-US" sz="11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100" dirty="0">
                <a:solidFill>
                  <a:schemeClr val="accent3">
                    <a:lumMod val="25000"/>
                  </a:schemeClr>
                </a:solidFill>
                <a:latin typeface="Abadi"/>
              </a:rPr>
              <a:t>Select query used with criteria for year (2015) and "LIKE" clause to isolate failure on drone ships</a:t>
            </a:r>
          </a:p>
          <a:p>
            <a:pPr>
              <a:lnSpc>
                <a:spcPct val="100000"/>
              </a:lnSpc>
              <a:spcBef>
                <a:spcPts val="1400"/>
              </a:spcBef>
            </a:pPr>
            <a:r>
              <a:rPr lang="en-US" sz="1100" dirty="0">
                <a:solidFill>
                  <a:schemeClr val="accent3">
                    <a:lumMod val="25000"/>
                  </a:schemeClr>
                </a:solidFill>
                <a:latin typeface="Abadi"/>
              </a:rPr>
              <a:t>Substring functions used to separate date into month and year values</a:t>
            </a:r>
          </a:p>
          <a:p>
            <a:pPr>
              <a:lnSpc>
                <a:spcPct val="100000"/>
              </a:lnSpc>
              <a:spcBef>
                <a:spcPts val="1400"/>
              </a:spcBef>
            </a:pPr>
            <a:endParaRPr lang="en-US" sz="11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AI-generated content may be incorrect.">
            <a:extLst>
              <a:ext uri="{FF2B5EF4-FFF2-40B4-BE49-F238E27FC236}">
                <a16:creationId xmlns:a16="http://schemas.microsoft.com/office/drawing/2014/main" id="{3227B46D-E680-8B09-89BF-073776C6F344}"/>
              </a:ext>
            </a:extLst>
          </p:cNvPr>
          <p:cNvPicPr>
            <a:picLocks noChangeAspect="1"/>
          </p:cNvPicPr>
          <p:nvPr/>
        </p:nvPicPr>
        <p:blipFill>
          <a:blip r:embed="rId3"/>
          <a:stretch>
            <a:fillRect/>
          </a:stretch>
        </p:blipFill>
        <p:spPr>
          <a:xfrm>
            <a:off x="905497" y="3307867"/>
            <a:ext cx="4086225" cy="9048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100" dirty="0">
                <a:solidFill>
                  <a:schemeClr val="accent3">
                    <a:lumMod val="25000"/>
                  </a:schemeClr>
                </a:solidFill>
                <a:latin typeface="Abadi"/>
              </a:rPr>
              <a:t>Rankings for the count of landing outcomes (such as Failure (drone ship) or Success (ground pad)) between the date 2010-06-04 and 2017-03-20, in descending order</a:t>
            </a:r>
          </a:p>
          <a:p>
            <a:pPr>
              <a:lnSpc>
                <a:spcPct val="100000"/>
              </a:lnSpc>
              <a:spcBef>
                <a:spcPts val="1400"/>
              </a:spcBef>
            </a:pPr>
            <a:r>
              <a:rPr lang="en-US" sz="1100" dirty="0">
                <a:solidFill>
                  <a:schemeClr val="accent3">
                    <a:lumMod val="25000"/>
                  </a:schemeClr>
                </a:solidFill>
                <a:latin typeface="Abadi"/>
              </a:rPr>
              <a:t>Counts of "</a:t>
            </a:r>
            <a:r>
              <a:rPr lang="en-US" sz="1100" dirty="0" err="1">
                <a:solidFill>
                  <a:schemeClr val="accent3">
                    <a:lumMod val="25000"/>
                  </a:schemeClr>
                </a:solidFill>
                <a:latin typeface="Abadi"/>
              </a:rPr>
              <a:t>Landing_Outcome</a:t>
            </a:r>
            <a:r>
              <a:rPr lang="en-US" sz="1100" dirty="0">
                <a:solidFill>
                  <a:schemeClr val="accent3">
                    <a:lumMod val="25000"/>
                  </a:schemeClr>
                </a:solidFill>
                <a:latin typeface="Abadi"/>
              </a:rPr>
              <a:t>" column values used to group each type</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Date filtered using "between" operator</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Descending operator ("DESC") used to rank highest to lowest</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AI-generated content may be incorrect.">
            <a:extLst>
              <a:ext uri="{FF2B5EF4-FFF2-40B4-BE49-F238E27FC236}">
                <a16:creationId xmlns:a16="http://schemas.microsoft.com/office/drawing/2014/main" id="{BE7842D6-A1BB-14A7-D876-C35537408793}"/>
              </a:ext>
            </a:extLst>
          </p:cNvPr>
          <p:cNvPicPr>
            <a:picLocks noChangeAspect="1"/>
          </p:cNvPicPr>
          <p:nvPr/>
        </p:nvPicPr>
        <p:blipFill>
          <a:blip r:embed="rId3"/>
          <a:stretch>
            <a:fillRect/>
          </a:stretch>
        </p:blipFill>
        <p:spPr>
          <a:xfrm>
            <a:off x="1239023" y="3878992"/>
            <a:ext cx="2181225" cy="27051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3032"/>
            <a:ext cx="3178617" cy="4399975"/>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Key findings:</a:t>
            </a:r>
            <a:br>
              <a:rPr lang="en-US" sz="1100" dirty="0">
                <a:solidFill>
                  <a:schemeClr val="accent3">
                    <a:lumMod val="25000"/>
                  </a:schemeClr>
                </a:solidFill>
                <a:latin typeface="Abadi"/>
              </a:rPr>
            </a:br>
            <a:br>
              <a:rPr lang="en-US" sz="1100" dirty="0">
                <a:latin typeface="Abadi"/>
              </a:rPr>
            </a:br>
            <a:r>
              <a:rPr lang="en-US" sz="1100" dirty="0">
                <a:solidFill>
                  <a:schemeClr val="accent3">
                    <a:lumMod val="25000"/>
                  </a:schemeClr>
                </a:solidFill>
                <a:latin typeface="Abadi"/>
              </a:rPr>
              <a:t>- launch sites tend to be on the coast</a:t>
            </a:r>
            <a:br>
              <a:rPr lang="en-US" sz="1100" dirty="0">
                <a:solidFill>
                  <a:schemeClr val="accent3">
                    <a:lumMod val="25000"/>
                  </a:schemeClr>
                </a:solidFill>
                <a:latin typeface="Abadi"/>
              </a:rPr>
            </a:br>
            <a:r>
              <a:rPr lang="en-US" sz="1100" dirty="0">
                <a:solidFill>
                  <a:schemeClr val="accent3">
                    <a:lumMod val="25000"/>
                  </a:schemeClr>
                </a:solidFill>
                <a:latin typeface="Abadi"/>
              </a:rPr>
              <a:t>- sites are not in city areas</a:t>
            </a:r>
            <a:br>
              <a:rPr lang="en-US" sz="1100" dirty="0">
                <a:solidFill>
                  <a:schemeClr val="accent3">
                    <a:lumMod val="25000"/>
                  </a:schemeClr>
                </a:solidFill>
                <a:latin typeface="Abadi"/>
              </a:rPr>
            </a:br>
            <a:r>
              <a:rPr lang="en-US" sz="1100" dirty="0">
                <a:solidFill>
                  <a:schemeClr val="accent3">
                    <a:lumMod val="25000"/>
                  </a:schemeClr>
                </a:solidFill>
                <a:latin typeface="Abadi"/>
              </a:rPr>
              <a:t>- sites are close to key infrastructure, such as roads, railways and airports</a:t>
            </a:r>
          </a:p>
          <a:p>
            <a:pPr>
              <a:lnSpc>
                <a:spcPct val="100000"/>
              </a:lnSpc>
              <a:spcBef>
                <a:spcPts val="1400"/>
              </a:spcBef>
            </a:pPr>
            <a:endParaRPr lang="en-US" sz="1100" dirty="0">
              <a:solidFill>
                <a:schemeClr val="accent3">
                  <a:lumMod val="25000"/>
                </a:schemeClr>
              </a:solidFill>
              <a:latin typeface="Abadi"/>
            </a:endParaRPr>
          </a:p>
          <a:p>
            <a:endParaRPr lang="en-US" sz="1100">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 Launch Site Locations</a:t>
            </a:r>
          </a:p>
        </p:txBody>
      </p:sp>
      <p:pic>
        <p:nvPicPr>
          <p:cNvPr id="4" name="Picture 3" descr="A map of the united states&#10;&#10;AI-generated content may be incorrect.">
            <a:extLst>
              <a:ext uri="{FF2B5EF4-FFF2-40B4-BE49-F238E27FC236}">
                <a16:creationId xmlns:a16="http://schemas.microsoft.com/office/drawing/2014/main" id="{8DF0AF5A-585F-E35B-0477-9819FAA3DEFB}"/>
              </a:ext>
            </a:extLst>
          </p:cNvPr>
          <p:cNvPicPr>
            <a:picLocks noChangeAspect="1"/>
          </p:cNvPicPr>
          <p:nvPr/>
        </p:nvPicPr>
        <p:blipFill>
          <a:blip r:embed="rId3"/>
          <a:stretch>
            <a:fillRect/>
          </a:stretch>
        </p:blipFill>
        <p:spPr>
          <a:xfrm>
            <a:off x="4149111" y="1570114"/>
            <a:ext cx="7235207" cy="440028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 Launch Outcomes</a:t>
            </a:r>
          </a:p>
        </p:txBody>
      </p:sp>
      <p:sp>
        <p:nvSpPr>
          <p:cNvPr id="15" name="Content Placeholder 4">
            <a:extLst>
              <a:ext uri="{FF2B5EF4-FFF2-40B4-BE49-F238E27FC236}">
                <a16:creationId xmlns:a16="http://schemas.microsoft.com/office/drawing/2014/main" id="{866769CC-3528-7633-E7D8-CECC2FC651F6}"/>
              </a:ext>
            </a:extLst>
          </p:cNvPr>
          <p:cNvSpPr txBox="1">
            <a:spLocks/>
          </p:cNvSpPr>
          <p:nvPr/>
        </p:nvSpPr>
        <p:spPr>
          <a:xfrm>
            <a:off x="895614" y="4438551"/>
            <a:ext cx="4388547" cy="14859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Key findings:</a:t>
            </a:r>
            <a:br>
              <a:rPr lang="en-US" sz="1100" dirty="0">
                <a:solidFill>
                  <a:schemeClr val="accent3">
                    <a:lumMod val="25000"/>
                  </a:schemeClr>
                </a:solidFill>
                <a:latin typeface="Abadi"/>
              </a:rPr>
            </a:br>
            <a:br>
              <a:rPr lang="en-US" sz="1100" dirty="0">
                <a:latin typeface="Abadi"/>
              </a:rPr>
            </a:br>
            <a:r>
              <a:rPr lang="en-US" sz="1100" dirty="0">
                <a:solidFill>
                  <a:schemeClr val="accent3">
                    <a:lumMod val="25000"/>
                  </a:schemeClr>
                </a:solidFill>
                <a:latin typeface="Abadi"/>
              </a:rPr>
              <a:t>- CCAFS LC-40 site has lower success rate than other sites</a:t>
            </a:r>
            <a:br>
              <a:rPr lang="en-US" sz="1100" dirty="0">
                <a:solidFill>
                  <a:schemeClr val="accent3">
                    <a:lumMod val="25000"/>
                  </a:schemeClr>
                </a:solidFill>
                <a:latin typeface="Abadi"/>
              </a:rPr>
            </a:br>
            <a:r>
              <a:rPr lang="en-US" sz="1100" dirty="0">
                <a:solidFill>
                  <a:schemeClr val="accent3">
                    <a:lumMod val="25000"/>
                  </a:schemeClr>
                </a:solidFill>
                <a:latin typeface="Abadi"/>
              </a:rPr>
              <a:t>- VAFB site has mixed performance</a:t>
            </a:r>
            <a:br>
              <a:rPr lang="en-US" sz="1100" dirty="0">
                <a:solidFill>
                  <a:schemeClr val="accent3">
                    <a:lumMod val="25000"/>
                  </a:schemeClr>
                </a:solidFill>
                <a:latin typeface="Abadi"/>
              </a:rPr>
            </a:br>
            <a:r>
              <a:rPr lang="en-US" sz="1100" dirty="0">
                <a:solidFill>
                  <a:schemeClr val="accent3">
                    <a:lumMod val="25000"/>
                  </a:schemeClr>
                </a:solidFill>
                <a:latin typeface="Abadi"/>
              </a:rPr>
              <a:t>- KSC LC-39A clearly has better success rate</a:t>
            </a:r>
          </a:p>
          <a:p>
            <a:pPr>
              <a:lnSpc>
                <a:spcPct val="100000"/>
              </a:lnSpc>
              <a:spcBef>
                <a:spcPts val="1400"/>
              </a:spcBef>
            </a:pPr>
            <a:endParaRPr lang="en-US" sz="1100" dirty="0">
              <a:solidFill>
                <a:schemeClr val="accent3">
                  <a:lumMod val="25000"/>
                </a:schemeClr>
              </a:solidFill>
              <a:latin typeface="Abadi"/>
            </a:endParaRPr>
          </a:p>
          <a:p>
            <a:endParaRPr lang="en-US" sz="1100">
              <a:ea typeface="Calibri" panose="020F0502020204030204"/>
              <a:cs typeface="Calibri" panose="020F0502020204030204"/>
            </a:endParaRPr>
          </a:p>
        </p:txBody>
      </p:sp>
      <p:pic>
        <p:nvPicPr>
          <p:cNvPr id="2" name="Picture 1" descr="A map of a city&#10;&#10;AI-generated content may be incorrect.">
            <a:extLst>
              <a:ext uri="{FF2B5EF4-FFF2-40B4-BE49-F238E27FC236}">
                <a16:creationId xmlns:a16="http://schemas.microsoft.com/office/drawing/2014/main" id="{97B54869-A896-C280-1068-3D38A9223F74}"/>
              </a:ext>
            </a:extLst>
          </p:cNvPr>
          <p:cNvPicPr>
            <a:picLocks noChangeAspect="1"/>
          </p:cNvPicPr>
          <p:nvPr/>
        </p:nvPicPr>
        <p:blipFill>
          <a:blip r:embed="rId3"/>
          <a:stretch>
            <a:fillRect/>
          </a:stretch>
        </p:blipFill>
        <p:spPr>
          <a:xfrm>
            <a:off x="8146114" y="1420671"/>
            <a:ext cx="3005645" cy="2723746"/>
          </a:xfrm>
          <a:prstGeom prst="rect">
            <a:avLst/>
          </a:prstGeom>
        </p:spPr>
      </p:pic>
      <p:pic>
        <p:nvPicPr>
          <p:cNvPr id="4" name="Picture 3">
            <a:extLst>
              <a:ext uri="{FF2B5EF4-FFF2-40B4-BE49-F238E27FC236}">
                <a16:creationId xmlns:a16="http://schemas.microsoft.com/office/drawing/2014/main" id="{0D28B674-249C-EE90-987C-1D618E695BFE}"/>
              </a:ext>
            </a:extLst>
          </p:cNvPr>
          <p:cNvPicPr>
            <a:picLocks noChangeAspect="1"/>
          </p:cNvPicPr>
          <p:nvPr/>
        </p:nvPicPr>
        <p:blipFill>
          <a:blip r:embed="rId4"/>
          <a:stretch>
            <a:fillRect/>
          </a:stretch>
        </p:blipFill>
        <p:spPr>
          <a:xfrm>
            <a:off x="4765857" y="1424554"/>
            <a:ext cx="3271006" cy="2723745"/>
          </a:xfrm>
          <a:prstGeom prst="rect">
            <a:avLst/>
          </a:prstGeom>
        </p:spPr>
      </p:pic>
      <p:pic>
        <p:nvPicPr>
          <p:cNvPr id="5" name="Picture 4" descr="A map with red and green dots&#10;&#10;AI-generated content may be incorrect.">
            <a:extLst>
              <a:ext uri="{FF2B5EF4-FFF2-40B4-BE49-F238E27FC236}">
                <a16:creationId xmlns:a16="http://schemas.microsoft.com/office/drawing/2014/main" id="{EF2B631E-11B5-CA08-BA7C-6794546CCC26}"/>
              </a:ext>
            </a:extLst>
          </p:cNvPr>
          <p:cNvPicPr>
            <a:picLocks noChangeAspect="1"/>
          </p:cNvPicPr>
          <p:nvPr/>
        </p:nvPicPr>
        <p:blipFill>
          <a:blip r:embed="rId5"/>
          <a:stretch>
            <a:fillRect/>
          </a:stretch>
        </p:blipFill>
        <p:spPr>
          <a:xfrm>
            <a:off x="894236" y="1428244"/>
            <a:ext cx="3650913" cy="272070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descr="A map with a circle in the middle&#10;&#10;AI-generated content may be incorrect.">
            <a:extLst>
              <a:ext uri="{FF2B5EF4-FFF2-40B4-BE49-F238E27FC236}">
                <a16:creationId xmlns:a16="http://schemas.microsoft.com/office/drawing/2014/main" id="{8C5F0295-3AB1-C281-D44E-B2A33F5C278C}"/>
              </a:ext>
            </a:extLst>
          </p:cNvPr>
          <p:cNvPicPr>
            <a:picLocks noGrp="1" noChangeAspect="1"/>
          </p:cNvPicPr>
          <p:nvPr>
            <p:ph idx="4294967295"/>
          </p:nvPr>
        </p:nvPicPr>
        <p:blipFill>
          <a:blip r:embed="rId3"/>
          <a:stretch>
            <a:fillRect/>
          </a:stretch>
        </p:blipFill>
        <p:spPr>
          <a:xfrm>
            <a:off x="5251828" y="1373213"/>
            <a:ext cx="5762256" cy="478374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 Coastal Proximity</a:t>
            </a:r>
          </a:p>
        </p:txBody>
      </p:sp>
      <p:sp>
        <p:nvSpPr>
          <p:cNvPr id="6" name="Content Placeholder 4">
            <a:extLst>
              <a:ext uri="{FF2B5EF4-FFF2-40B4-BE49-F238E27FC236}">
                <a16:creationId xmlns:a16="http://schemas.microsoft.com/office/drawing/2014/main" id="{A34AF6E7-0346-D712-C60E-DA3F4FC8B1E2}"/>
              </a:ext>
            </a:extLst>
          </p:cNvPr>
          <p:cNvSpPr txBox="1">
            <a:spLocks/>
          </p:cNvSpPr>
          <p:nvPr/>
        </p:nvSpPr>
        <p:spPr>
          <a:xfrm>
            <a:off x="770010" y="1633032"/>
            <a:ext cx="4099715" cy="43999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Key findings:</a:t>
            </a:r>
            <a:br>
              <a:rPr lang="en-US" sz="1100" dirty="0">
                <a:solidFill>
                  <a:schemeClr val="accent3">
                    <a:lumMod val="25000"/>
                  </a:schemeClr>
                </a:solidFill>
                <a:latin typeface="Abadi"/>
              </a:rPr>
            </a:br>
            <a:br>
              <a:rPr lang="en-US" sz="1100" dirty="0">
                <a:latin typeface="Abadi"/>
              </a:rPr>
            </a:br>
            <a:r>
              <a:rPr lang="en-US" sz="1100" dirty="0">
                <a:solidFill>
                  <a:schemeClr val="accent3">
                    <a:lumMod val="25000"/>
                  </a:schemeClr>
                </a:solidFill>
                <a:latin typeface="Abadi"/>
              </a:rPr>
              <a:t>- launch site only 6.4Km from coast</a:t>
            </a:r>
            <a:br>
              <a:rPr lang="en-US" sz="1100" dirty="0">
                <a:solidFill>
                  <a:schemeClr val="accent3">
                    <a:lumMod val="25000"/>
                  </a:schemeClr>
                </a:solidFill>
                <a:latin typeface="Abadi"/>
              </a:rPr>
            </a:br>
            <a:r>
              <a:rPr lang="en-US" sz="1100" dirty="0">
                <a:solidFill>
                  <a:schemeClr val="accent3">
                    <a:lumMod val="25000"/>
                  </a:schemeClr>
                </a:solidFill>
                <a:latin typeface="Abadi"/>
              </a:rPr>
              <a:t>- close to key infrastructure, such as highway and railway</a:t>
            </a:r>
            <a:endParaRPr lang="en-US" dirty="0"/>
          </a:p>
          <a:p>
            <a:endParaRPr lang="en-US" sz="1100">
              <a:ea typeface="Calibri" panose="020F0502020204030204"/>
              <a:cs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00196"/>
            <a:ext cx="6580358" cy="102700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Key observations:</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solidFill>
                  <a:schemeClr val="accent3">
                    <a:lumMod val="25000"/>
                  </a:schemeClr>
                </a:solidFill>
                <a:latin typeface="Abadi"/>
              </a:rPr>
              <a:t>- KSC LC-39A has the highest success rate (41.7% of all successful launches took place there)</a:t>
            </a:r>
            <a:br>
              <a:rPr lang="en-US" sz="1100" dirty="0">
                <a:solidFill>
                  <a:schemeClr val="accent3">
                    <a:lumMod val="25000"/>
                  </a:schemeClr>
                </a:solidFill>
                <a:latin typeface="Abadi"/>
              </a:rPr>
            </a:br>
            <a:r>
              <a:rPr lang="en-US" sz="1100" dirty="0">
                <a:solidFill>
                  <a:schemeClr val="accent3">
                    <a:lumMod val="25000"/>
                  </a:schemeClr>
                </a:solidFill>
                <a:latin typeface="Abadi"/>
              </a:rPr>
              <a:t>- VAFB SLC-4E and CCAFS SLC-40 poorest (&lt;20%)</a:t>
            </a:r>
          </a:p>
          <a:p>
            <a:pPr>
              <a:lnSpc>
                <a:spcPct val="100000"/>
              </a:lnSpc>
              <a:spcBef>
                <a:spcPts val="1400"/>
              </a:spcBef>
            </a:pPr>
            <a:endParaRPr lang="en-US" sz="11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 Launch Success (All Sites)</a:t>
            </a:r>
          </a:p>
        </p:txBody>
      </p:sp>
      <p:pic>
        <p:nvPicPr>
          <p:cNvPr id="4" name="Picture 3" descr="A pie chart with numbers and a few percentages&#10;&#10;AI-generated content may be incorrect.">
            <a:extLst>
              <a:ext uri="{FF2B5EF4-FFF2-40B4-BE49-F238E27FC236}">
                <a16:creationId xmlns:a16="http://schemas.microsoft.com/office/drawing/2014/main" id="{C70CCE1B-E2B5-E834-1BCC-FD8370CEC75E}"/>
              </a:ext>
            </a:extLst>
          </p:cNvPr>
          <p:cNvPicPr>
            <a:picLocks noChangeAspect="1"/>
          </p:cNvPicPr>
          <p:nvPr/>
        </p:nvPicPr>
        <p:blipFill>
          <a:blip r:embed="rId3"/>
          <a:stretch>
            <a:fillRect/>
          </a:stretch>
        </p:blipFill>
        <p:spPr>
          <a:xfrm>
            <a:off x="770373" y="1360565"/>
            <a:ext cx="9077011" cy="35255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7318" y="1803196"/>
            <a:ext cx="9856219" cy="189842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100" u="sng" dirty="0">
                <a:solidFill>
                  <a:schemeClr val="accent3">
                    <a:lumMod val="25000"/>
                  </a:schemeClr>
                </a:solidFill>
                <a:latin typeface="Abadi"/>
              </a:rPr>
              <a:t>Project background and context</a:t>
            </a:r>
          </a:p>
          <a:p>
            <a:pPr marL="0" indent="0">
              <a:buNone/>
            </a:pPr>
            <a:r>
              <a:rPr lang="en-US" sz="1100" dirty="0">
                <a:solidFill>
                  <a:schemeClr val="accent3">
                    <a:lumMod val="25000"/>
                  </a:schemeClr>
                </a:solidFill>
                <a:latin typeface="Abadi"/>
              </a:rPr>
              <a:t>Rocket launches are potentially very expensive, with some </a:t>
            </a:r>
            <a:r>
              <a:rPr lang="en-US" sz="1100" dirty="0" err="1">
                <a:solidFill>
                  <a:schemeClr val="accent3">
                    <a:lumMod val="25000"/>
                  </a:schemeClr>
                </a:solidFill>
                <a:latin typeface="Abadi"/>
              </a:rPr>
              <a:t>organisations</a:t>
            </a:r>
            <a:r>
              <a:rPr lang="en-US" sz="1100" dirty="0">
                <a:solidFill>
                  <a:schemeClr val="accent3">
                    <a:lumMod val="25000"/>
                  </a:schemeClr>
                </a:solidFill>
                <a:latin typeface="Abadi"/>
              </a:rPr>
              <a:t> quoting over $160M to launch. SpaceX has innovated to allow recovery of the stage 1 rocket, reducing its costs to around $60M. This Capstone project was therefore carried out for "Space Y", using data science techniques to assess the success rates achieved by SpaceX and inform how Space Y can compete and provide competitive advantage.</a:t>
            </a:r>
          </a:p>
          <a:p>
            <a:pPr>
              <a:spcBef>
                <a:spcPts val="1400"/>
              </a:spcBef>
            </a:pPr>
            <a:endParaRPr lang="en-US" sz="1100" dirty="0">
              <a:solidFill>
                <a:schemeClr val="accent3">
                  <a:lumMod val="25000"/>
                </a:schemeClr>
              </a:solidFill>
              <a:latin typeface="Abadi"/>
            </a:endParaRPr>
          </a:p>
          <a:p>
            <a:pPr marL="0" indent="0">
              <a:spcBef>
                <a:spcPts val="1400"/>
              </a:spcBef>
              <a:buNone/>
            </a:pPr>
            <a:r>
              <a:rPr lang="en-US" sz="1100" u="sng" dirty="0">
                <a:solidFill>
                  <a:schemeClr val="accent3">
                    <a:lumMod val="25000"/>
                  </a:schemeClr>
                </a:solidFill>
                <a:latin typeface="Abadi"/>
              </a:rPr>
              <a:t>Purpose of analysis</a:t>
            </a:r>
          </a:p>
          <a:p>
            <a:pPr marL="0" indent="0">
              <a:spcBef>
                <a:spcPts val="1400"/>
              </a:spcBef>
              <a:buNone/>
            </a:pPr>
            <a:r>
              <a:rPr lang="en-US" sz="1100" dirty="0">
                <a:solidFill>
                  <a:schemeClr val="accent3">
                    <a:lumMod val="25000"/>
                  </a:schemeClr>
                </a:solidFill>
                <a:latin typeface="Abadi"/>
              </a:rPr>
              <a:t>The aims of this data science project were to gather historical data for Space X launches in order to </a:t>
            </a:r>
            <a:r>
              <a:rPr lang="en-US" sz="1100" dirty="0" err="1">
                <a:solidFill>
                  <a:schemeClr val="accent3">
                    <a:lumMod val="25000"/>
                  </a:schemeClr>
                </a:solidFill>
                <a:latin typeface="Abadi"/>
              </a:rPr>
              <a:t>analyse</a:t>
            </a:r>
            <a:r>
              <a:rPr lang="en-US" sz="1100" dirty="0">
                <a:solidFill>
                  <a:schemeClr val="accent3">
                    <a:lumMod val="25000"/>
                  </a:schemeClr>
                </a:solidFill>
                <a:latin typeface="Abadi"/>
              </a:rPr>
              <a:t> the key features which determine and influence successful outcomes. Key findings sought were:</a:t>
            </a:r>
          </a:p>
          <a:p>
            <a:pPr marL="285750" indent="-285750">
              <a:spcBef>
                <a:spcPts val="1400"/>
              </a:spcBef>
            </a:pPr>
            <a:r>
              <a:rPr lang="en-US" sz="1100" dirty="0">
                <a:solidFill>
                  <a:schemeClr val="accent3">
                    <a:lumMod val="25000"/>
                  </a:schemeClr>
                </a:solidFill>
                <a:latin typeface="Abadi"/>
              </a:rPr>
              <a:t>Relevance and geography of launch sites, using Folium maps</a:t>
            </a:r>
          </a:p>
          <a:p>
            <a:pPr marL="285750" indent="-285750">
              <a:spcBef>
                <a:spcPts val="1400"/>
              </a:spcBef>
            </a:pPr>
            <a:r>
              <a:rPr lang="en-US" sz="1100" dirty="0">
                <a:solidFill>
                  <a:schemeClr val="accent3">
                    <a:lumMod val="25000"/>
                  </a:schemeClr>
                </a:solidFill>
                <a:latin typeface="Abadi"/>
              </a:rPr>
              <a:t>Relationships between key data attributes and outcomes, using </a:t>
            </a:r>
            <a:r>
              <a:rPr lang="en-US" sz="1100" dirty="0" err="1">
                <a:solidFill>
                  <a:schemeClr val="accent3">
                    <a:lumMod val="25000"/>
                  </a:schemeClr>
                </a:solidFill>
                <a:latin typeface="Abadi"/>
              </a:rPr>
              <a:t>visualisations</a:t>
            </a:r>
            <a:r>
              <a:rPr lang="en-US" sz="1100" dirty="0">
                <a:solidFill>
                  <a:schemeClr val="accent3">
                    <a:lumMod val="25000"/>
                  </a:schemeClr>
                </a:solidFill>
                <a:latin typeface="Abadi"/>
              </a:rPr>
              <a:t>, SQL analysis and dashboarding</a:t>
            </a:r>
          </a:p>
          <a:p>
            <a:pPr marL="285750" indent="-285750">
              <a:spcBef>
                <a:spcPts val="1400"/>
              </a:spcBef>
            </a:pPr>
            <a:r>
              <a:rPr lang="en-US" sz="1100" dirty="0">
                <a:solidFill>
                  <a:schemeClr val="accent3">
                    <a:lumMod val="25000"/>
                  </a:schemeClr>
                </a:solidFill>
                <a:latin typeface="Abadi"/>
              </a:rPr>
              <a:t>Key features included payload, launch sites and orbits</a:t>
            </a:r>
          </a:p>
          <a:p>
            <a:pPr marL="285750" indent="-285750">
              <a:spcBef>
                <a:spcPts val="1400"/>
              </a:spcBef>
            </a:pPr>
            <a:r>
              <a:rPr lang="en-US" sz="1100" dirty="0">
                <a:solidFill>
                  <a:schemeClr val="accent3">
                    <a:lumMod val="25000"/>
                  </a:schemeClr>
                </a:solidFill>
                <a:latin typeface="Abadi"/>
              </a:rPr>
              <a:t>Finally, use of machine learning models provided valuable feedback on how predictable, and using which key features, allowed the most successful predictive modelling</a:t>
            </a:r>
          </a:p>
          <a:p>
            <a:pPr marL="0" indent="0">
              <a:spcBef>
                <a:spcPts val="1400"/>
              </a:spcBef>
              <a:buNone/>
            </a:pPr>
            <a:endParaRPr lang="en-US" sz="11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 Most Successful Launch Site</a:t>
            </a:r>
          </a:p>
        </p:txBody>
      </p:sp>
      <p:pic>
        <p:nvPicPr>
          <p:cNvPr id="2" name="Picture 1" descr="A screenshot of a graph&#10;&#10;AI-generated content may be incorrect.">
            <a:extLst>
              <a:ext uri="{FF2B5EF4-FFF2-40B4-BE49-F238E27FC236}">
                <a16:creationId xmlns:a16="http://schemas.microsoft.com/office/drawing/2014/main" id="{90DFBFEB-3897-90D1-1359-0B454035E7F9}"/>
              </a:ext>
            </a:extLst>
          </p:cNvPr>
          <p:cNvPicPr>
            <a:picLocks noChangeAspect="1"/>
          </p:cNvPicPr>
          <p:nvPr/>
        </p:nvPicPr>
        <p:blipFill>
          <a:blip r:embed="rId3"/>
          <a:stretch>
            <a:fillRect/>
          </a:stretch>
        </p:blipFill>
        <p:spPr>
          <a:xfrm>
            <a:off x="843063" y="1462203"/>
            <a:ext cx="9743873" cy="3066210"/>
          </a:xfrm>
          <a:prstGeom prst="rect">
            <a:avLst/>
          </a:prstGeom>
        </p:spPr>
      </p:pic>
      <p:sp>
        <p:nvSpPr>
          <p:cNvPr id="6" name="Content Placeholder 4">
            <a:extLst>
              <a:ext uri="{FF2B5EF4-FFF2-40B4-BE49-F238E27FC236}">
                <a16:creationId xmlns:a16="http://schemas.microsoft.com/office/drawing/2014/main" id="{6BB36934-2782-28B8-E683-5D71D31EDA10}"/>
              </a:ext>
            </a:extLst>
          </p:cNvPr>
          <p:cNvSpPr txBox="1">
            <a:spLocks/>
          </p:cNvSpPr>
          <p:nvPr/>
        </p:nvSpPr>
        <p:spPr>
          <a:xfrm>
            <a:off x="1240180" y="4875941"/>
            <a:ext cx="5703443" cy="10270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Key observations:</a:t>
            </a:r>
            <a:br>
              <a:rPr lang="en-US" sz="1100" dirty="0">
                <a:solidFill>
                  <a:schemeClr val="accent3">
                    <a:lumMod val="25000"/>
                  </a:schemeClr>
                </a:solidFill>
                <a:latin typeface="Abadi"/>
              </a:rPr>
            </a:br>
            <a:br>
              <a:rPr lang="en-US" sz="1100" dirty="0">
                <a:solidFill>
                  <a:schemeClr val="accent3">
                    <a:lumMod val="25000"/>
                  </a:schemeClr>
                </a:solidFill>
                <a:latin typeface="Abadi"/>
              </a:rPr>
            </a:br>
            <a:r>
              <a:rPr lang="en-US" sz="1100" dirty="0">
                <a:solidFill>
                  <a:schemeClr val="accent3">
                    <a:lumMod val="25000"/>
                  </a:schemeClr>
                </a:solidFill>
                <a:latin typeface="Abadi"/>
              </a:rPr>
              <a:t>- KSC LC-39A has a high success rates (~77% of its launches succeeded)</a:t>
            </a:r>
            <a:br>
              <a:rPr lang="en-US" sz="1100" dirty="0">
                <a:solidFill>
                  <a:schemeClr val="accent3">
                    <a:lumMod val="25000"/>
                  </a:schemeClr>
                </a:solidFill>
                <a:latin typeface="Abadi"/>
              </a:rPr>
            </a:b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7415" y="1541902"/>
            <a:ext cx="3070279" cy="2624678"/>
          </a:xfrm>
          <a:prstGeom prst="rect">
            <a:avLst/>
          </a:prstGeom>
        </p:spPr>
        <p:txBody>
          <a:bodyPr lIns="91440" tIns="45720" rIns="91440" bIns="45720" anchor="t">
            <a:normAutofit/>
          </a:bodyPr>
          <a:lstStyle/>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Top scatter shows that higher payload ranges have poor success rates</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Bottom scatter shows much better success rate at lower payload range (in this case 2,000 to 6,000 Kg)</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 Payload Ranges (All Sites)</a:t>
            </a:r>
          </a:p>
        </p:txBody>
      </p:sp>
      <p:pic>
        <p:nvPicPr>
          <p:cNvPr id="2" name="Picture 1" descr="A screenshot of a graph&#10;&#10;AI-generated content may be incorrect.">
            <a:extLst>
              <a:ext uri="{FF2B5EF4-FFF2-40B4-BE49-F238E27FC236}">
                <a16:creationId xmlns:a16="http://schemas.microsoft.com/office/drawing/2014/main" id="{EE6110A4-E3AA-5C64-7473-AB116CB353E0}"/>
              </a:ext>
            </a:extLst>
          </p:cNvPr>
          <p:cNvPicPr>
            <a:picLocks noChangeAspect="1"/>
          </p:cNvPicPr>
          <p:nvPr/>
        </p:nvPicPr>
        <p:blipFill>
          <a:blip r:embed="rId3"/>
          <a:stretch>
            <a:fillRect/>
          </a:stretch>
        </p:blipFill>
        <p:spPr>
          <a:xfrm>
            <a:off x="3429000" y="1710796"/>
            <a:ext cx="8268511" cy="1985363"/>
          </a:xfrm>
          <a:prstGeom prst="rect">
            <a:avLst/>
          </a:prstGeom>
        </p:spPr>
      </p:pic>
      <p:pic>
        <p:nvPicPr>
          <p:cNvPr id="4" name="Picture 3" descr="A graph with dots and numbers&#10;&#10;AI-generated content may be incorrect.">
            <a:extLst>
              <a:ext uri="{FF2B5EF4-FFF2-40B4-BE49-F238E27FC236}">
                <a16:creationId xmlns:a16="http://schemas.microsoft.com/office/drawing/2014/main" id="{830B0314-A470-08F8-7FB6-16C54E6B75F0}"/>
              </a:ext>
            </a:extLst>
          </p:cNvPr>
          <p:cNvPicPr>
            <a:picLocks noChangeAspect="1"/>
          </p:cNvPicPr>
          <p:nvPr/>
        </p:nvPicPr>
        <p:blipFill>
          <a:blip r:embed="rId4"/>
          <a:stretch>
            <a:fillRect/>
          </a:stretch>
        </p:blipFill>
        <p:spPr>
          <a:xfrm>
            <a:off x="3429000" y="3886304"/>
            <a:ext cx="8268511" cy="19793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06561"/>
            <a:ext cx="4531564" cy="4387141"/>
          </a:xfrm>
          <a:prstGeom prst="rect">
            <a:avLst/>
          </a:prstGeom>
        </p:spPr>
        <p:txBody>
          <a:bodyPr vert="horz" lIns="91440" tIns="45720" rIns="91440" bIns="45720" rtlCol="0" anchor="t">
            <a:normAutofit/>
          </a:bodyPr>
          <a:lstStyle/>
          <a:p>
            <a:pPr>
              <a:lnSpc>
                <a:spcPct val="100000"/>
              </a:lnSpc>
              <a:spcBef>
                <a:spcPts val="1400"/>
              </a:spcBef>
            </a:pPr>
            <a:r>
              <a:rPr lang="en-US" sz="1100" dirty="0" err="1">
                <a:solidFill>
                  <a:schemeClr val="accent3">
                    <a:lumMod val="25000"/>
                  </a:schemeClr>
                </a:solidFill>
                <a:latin typeface="Abadi"/>
              </a:rPr>
              <a:t>Visualisations</a:t>
            </a:r>
            <a:r>
              <a:rPr lang="en-US" sz="1100" dirty="0">
                <a:solidFill>
                  <a:schemeClr val="accent3">
                    <a:lumMod val="25000"/>
                  </a:schemeClr>
                </a:solidFill>
                <a:latin typeface="Abadi"/>
              </a:rPr>
              <a:t> using bar chart to show model accuracies:</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Decision Tree has the best accuracy with &gt;90% on test data</a:t>
            </a:r>
          </a:p>
          <a:p>
            <a:pPr>
              <a:lnSpc>
                <a:spcPct val="100000"/>
              </a:lnSpc>
              <a:spcBef>
                <a:spcPts val="1400"/>
              </a:spcBef>
            </a:pPr>
            <a:r>
              <a:rPr lang="en-US" sz="1100" dirty="0" err="1">
                <a:solidFill>
                  <a:schemeClr val="accent3">
                    <a:lumMod val="25000"/>
                  </a:schemeClr>
                </a:solidFill>
                <a:latin typeface="Abadi"/>
              </a:rPr>
              <a:t>LogReg</a:t>
            </a:r>
            <a:r>
              <a:rPr lang="en-US" sz="1100" dirty="0">
                <a:solidFill>
                  <a:schemeClr val="accent3">
                    <a:lumMod val="25000"/>
                  </a:schemeClr>
                </a:solidFill>
                <a:latin typeface="Abadi"/>
              </a:rPr>
              <a:t>, SVM and KNN all similar with accuracy around 85%</a:t>
            </a:r>
            <a:endParaRPr lang="en-US" sz="11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blue and orange bars&#10;&#10;AI-generated content may be incorrect.">
            <a:extLst>
              <a:ext uri="{FF2B5EF4-FFF2-40B4-BE49-F238E27FC236}">
                <a16:creationId xmlns:a16="http://schemas.microsoft.com/office/drawing/2014/main" id="{59A90B25-908A-9A23-D4BA-178BC3283806}"/>
              </a:ext>
            </a:extLst>
          </p:cNvPr>
          <p:cNvPicPr>
            <a:picLocks noChangeAspect="1"/>
          </p:cNvPicPr>
          <p:nvPr/>
        </p:nvPicPr>
        <p:blipFill>
          <a:blip r:embed="rId3"/>
          <a:stretch>
            <a:fillRect/>
          </a:stretch>
        </p:blipFill>
        <p:spPr>
          <a:xfrm>
            <a:off x="5467553" y="1433411"/>
            <a:ext cx="5391150" cy="45910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317109" cy="381158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Confusion matrix of best performing model</a:t>
            </a: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Results in 12 true positives, 5 true negatives, zero false negatives and only1 false positive</a:t>
            </a: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AI-generated content may be incorrect.">
            <a:extLst>
              <a:ext uri="{FF2B5EF4-FFF2-40B4-BE49-F238E27FC236}">
                <a16:creationId xmlns:a16="http://schemas.microsoft.com/office/drawing/2014/main" id="{E42E6C08-C223-42B1-1D85-341E73862CC0}"/>
              </a:ext>
            </a:extLst>
          </p:cNvPr>
          <p:cNvPicPr>
            <a:picLocks noChangeAspect="1"/>
          </p:cNvPicPr>
          <p:nvPr/>
        </p:nvPicPr>
        <p:blipFill>
          <a:blip r:embed="rId3"/>
          <a:stretch>
            <a:fillRect/>
          </a:stretch>
        </p:blipFill>
        <p:spPr>
          <a:xfrm>
            <a:off x="5501397" y="1582569"/>
            <a:ext cx="5372100" cy="44386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Decision Tree classification proved to be the most successful model</a:t>
            </a:r>
            <a:endParaRPr lang="en-US" dirty="0">
              <a:solidFill>
                <a:schemeClr val="accent3">
                  <a:lumMod val="25000"/>
                </a:schemeClr>
              </a:solidFill>
            </a:endParaRPr>
          </a:p>
          <a:p>
            <a:pPr>
              <a:lnSpc>
                <a:spcPct val="100000"/>
              </a:lnSpc>
              <a:spcBef>
                <a:spcPts val="1400"/>
              </a:spcBef>
            </a:pPr>
            <a:r>
              <a:rPr lang="en-US" sz="1100" dirty="0">
                <a:solidFill>
                  <a:schemeClr val="accent3">
                    <a:lumMod val="25000"/>
                  </a:schemeClr>
                </a:solidFill>
                <a:latin typeface="Abadi"/>
              </a:rPr>
              <a:t>The tree also performed better than expected against the test data</a:t>
            </a:r>
          </a:p>
          <a:p>
            <a:pPr>
              <a:lnSpc>
                <a:spcPct val="100000"/>
              </a:lnSpc>
              <a:spcBef>
                <a:spcPts val="1400"/>
              </a:spcBef>
            </a:pPr>
            <a:r>
              <a:rPr lang="en-US" sz="1100" dirty="0">
                <a:solidFill>
                  <a:schemeClr val="accent3">
                    <a:lumMod val="25000"/>
                  </a:schemeClr>
                </a:solidFill>
                <a:latin typeface="Abadi"/>
              </a:rPr>
              <a:t>The logistic regression, SVM and KNN models were all moderately good and similar in results, but not as good as the decision tree</a:t>
            </a:r>
            <a:endParaRPr lang="en-US" dirty="0">
              <a:solidFill>
                <a:schemeClr val="accent3">
                  <a:lumMod val="25000"/>
                </a:schemeClr>
              </a:solidFill>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URL to full GitHub repository:</a:t>
            </a:r>
            <a:br>
              <a:rPr lang="en-US" sz="2200" dirty="0">
                <a:solidFill>
                  <a:schemeClr val="accent3">
                    <a:lumMod val="25000"/>
                  </a:schemeClr>
                </a:solidFill>
                <a:latin typeface="Abadi"/>
              </a:rPr>
            </a:br>
            <a:br>
              <a:rPr lang="en-US" sz="2200" dirty="0">
                <a:latin typeface="Abadi" panose="020B0604020104020204" pitchFamily="34" charset="0"/>
              </a:rPr>
            </a:br>
            <a:r>
              <a:rPr lang="en-US" sz="2200" dirty="0">
                <a:ea typeface="+mn-lt"/>
                <a:cs typeface="+mn-lt"/>
              </a:rPr>
              <a:t>https://github.com/timpresland/CapstoneProject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p>
          <a:p>
            <a:pPr>
              <a:lnSpc>
                <a:spcPct val="120000"/>
              </a:lnSpc>
              <a:spcBef>
                <a:spcPts val="1400"/>
              </a:spcBef>
            </a:pPr>
            <a:r>
              <a:rPr lang="en-US" sz="1200" dirty="0">
                <a:solidFill>
                  <a:schemeClr val="accent3">
                    <a:lumMod val="25000"/>
                  </a:schemeClr>
                </a:solidFill>
                <a:latin typeface="Abadi"/>
              </a:rPr>
              <a:t>Data collection methodology:</a:t>
            </a:r>
          </a:p>
          <a:p>
            <a:pPr lvl="1">
              <a:lnSpc>
                <a:spcPct val="120000"/>
              </a:lnSpc>
              <a:spcBef>
                <a:spcPts val="1400"/>
              </a:spcBef>
            </a:pPr>
            <a:r>
              <a:rPr lang="en-US" sz="1200" dirty="0">
                <a:solidFill>
                  <a:schemeClr val="bg2">
                    <a:lumMod val="50000"/>
                  </a:schemeClr>
                </a:solidFill>
                <a:latin typeface="Abadi"/>
              </a:rPr>
              <a:t>Python tools were used to extract SpaceX JSON data from its API services (api.spacexdata.com)</a:t>
            </a:r>
          </a:p>
          <a:p>
            <a:pPr lvl="1">
              <a:lnSpc>
                <a:spcPct val="120000"/>
              </a:lnSpc>
              <a:spcBef>
                <a:spcPts val="1400"/>
              </a:spcBef>
            </a:pPr>
            <a:r>
              <a:rPr lang="en-US" sz="1200" dirty="0">
                <a:solidFill>
                  <a:schemeClr val="bg2">
                    <a:lumMod val="50000"/>
                  </a:schemeClr>
                </a:solidFill>
                <a:latin typeface="Abadi"/>
              </a:rPr>
              <a:t>Additional historical data was derived using web scraping from the Falcon 9 Wiki pages</a:t>
            </a:r>
          </a:p>
          <a:p>
            <a:pPr>
              <a:lnSpc>
                <a:spcPct val="120000"/>
              </a:lnSpc>
              <a:spcBef>
                <a:spcPts val="1400"/>
              </a:spcBef>
            </a:pPr>
            <a:r>
              <a:rPr lang="en-US" sz="1200" dirty="0">
                <a:solidFill>
                  <a:schemeClr val="accent3">
                    <a:lumMod val="25000"/>
                  </a:schemeClr>
                </a:solidFill>
                <a:latin typeface="Abadi"/>
              </a:rPr>
              <a:t>Perform data wrangling</a:t>
            </a:r>
          </a:p>
          <a:p>
            <a:pPr lvl="1">
              <a:lnSpc>
                <a:spcPct val="120000"/>
              </a:lnSpc>
              <a:spcBef>
                <a:spcPts val="1400"/>
              </a:spcBef>
            </a:pPr>
            <a:r>
              <a:rPr lang="en-US" sz="1200" dirty="0">
                <a:solidFill>
                  <a:schemeClr val="bg2">
                    <a:lumMod val="50000"/>
                  </a:schemeClr>
                </a:solidFill>
                <a:latin typeface="Abadi"/>
              </a:rPr>
              <a:t>Data was first cleaned to deal with missing data (e.g. payload mass mean value used)</a:t>
            </a:r>
          </a:p>
          <a:p>
            <a:pPr lvl="1">
              <a:lnSpc>
                <a:spcPct val="120000"/>
              </a:lnSpc>
              <a:spcBef>
                <a:spcPts val="1400"/>
              </a:spcBef>
            </a:pPr>
            <a:r>
              <a:rPr lang="en-US" sz="1200" dirty="0">
                <a:solidFill>
                  <a:schemeClr val="bg2">
                    <a:lumMod val="50000"/>
                  </a:schemeClr>
                </a:solidFill>
                <a:latin typeface="Abadi"/>
              </a:rPr>
              <a:t>Data was processed by creating </a:t>
            </a:r>
            <a:r>
              <a:rPr lang="en-US" sz="1200" dirty="0" err="1">
                <a:solidFill>
                  <a:schemeClr val="bg2">
                    <a:lumMod val="50000"/>
                  </a:schemeClr>
                </a:solidFill>
                <a:latin typeface="Abadi"/>
              </a:rPr>
              <a:t>DataFrames</a:t>
            </a:r>
            <a:r>
              <a:rPr lang="en-US" sz="1200" dirty="0">
                <a:solidFill>
                  <a:schemeClr val="bg2">
                    <a:lumMod val="50000"/>
                  </a:schemeClr>
                </a:solidFill>
                <a:latin typeface="Abadi"/>
              </a:rPr>
              <a:t> and filtering on key features e.g. 'payload', 'launch sites' etc.</a:t>
            </a:r>
            <a:endParaRPr lang="en-US" dirty="0">
              <a:solidFill>
                <a:schemeClr val="bg2">
                  <a:lumMod val="50000"/>
                </a:schemeClr>
              </a:solidFill>
            </a:endParaRPr>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dirty="0" err="1">
                <a:solidFill>
                  <a:schemeClr val="accent3">
                    <a:lumMod val="25000"/>
                  </a:schemeClr>
                </a:solidFill>
                <a:latin typeface="Abadi"/>
              </a:rPr>
              <a:t>Plotly</a:t>
            </a:r>
            <a:r>
              <a:rPr lang="en-US" sz="1200" dirty="0">
                <a:solidFill>
                  <a:schemeClr val="accent3">
                    <a:lumMod val="25000"/>
                  </a:schemeClr>
                </a:solidFill>
                <a:latin typeface="Abadi"/>
              </a:rPr>
              <a:t> Dash</a:t>
            </a: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a:solidFill>
                  <a:schemeClr val="bg2">
                    <a:lumMod val="50000"/>
                  </a:schemeClr>
                </a:solidFill>
                <a:latin typeface="Abadi"/>
              </a:rPr>
              <a:t>Resulting data was used to build ML models, using </a:t>
            </a:r>
            <a:r>
              <a:rPr lang="en-US" sz="1200" dirty="0" err="1">
                <a:solidFill>
                  <a:schemeClr val="bg2">
                    <a:lumMod val="50000"/>
                  </a:schemeClr>
                </a:solidFill>
                <a:latin typeface="Abadi"/>
              </a:rPr>
              <a:t>GridSearch</a:t>
            </a:r>
            <a:r>
              <a:rPr lang="en-US" sz="1200" dirty="0">
                <a:solidFill>
                  <a:schemeClr val="bg2">
                    <a:lumMod val="50000"/>
                  </a:schemeClr>
                </a:solidFill>
                <a:latin typeface="Abadi"/>
              </a:rPr>
              <a:t> to evaluate best parameters to use</a:t>
            </a:r>
            <a:endParaRPr lang="en-US" dirty="0">
              <a:solidFill>
                <a:schemeClr val="bg2">
                  <a:lumMod val="50000"/>
                </a:schemeClr>
              </a:solidFill>
            </a:endParaRPr>
          </a:p>
          <a:p>
            <a:pPr lvl="1">
              <a:lnSpc>
                <a:spcPct val="120000"/>
              </a:lnSpc>
              <a:spcBef>
                <a:spcPts val="1400"/>
              </a:spcBef>
            </a:pPr>
            <a:r>
              <a:rPr lang="en-US" sz="1200" dirty="0">
                <a:solidFill>
                  <a:schemeClr val="bg2">
                    <a:lumMod val="50000"/>
                  </a:schemeClr>
                </a:solidFill>
                <a:latin typeface="Abadi"/>
              </a:rPr>
              <a:t>Models used included Logistic Regression, SVC, Decision Trees and KNN</a:t>
            </a:r>
          </a:p>
          <a:p>
            <a:pPr>
              <a:lnSpc>
                <a:spcPct val="120000"/>
              </a:lnSpc>
              <a:spcBef>
                <a:spcPts val="1400"/>
              </a:spcBef>
            </a:pPr>
            <a:endParaRPr lang="en-US" sz="1200">
              <a:solidFill>
                <a:schemeClr val="accent3">
                  <a:lumMod val="25000"/>
                </a:schemeClr>
              </a:solidFill>
              <a:latin typeface="Abadi"/>
            </a:endParaRP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endParaRPr lang="en-US" sz="1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1100" dirty="0">
                <a:solidFill>
                  <a:schemeClr val="accent3">
                    <a:lumMod val="25000"/>
                  </a:schemeClr>
                </a:solidFill>
                <a:latin typeface="Abadi"/>
              </a:rPr>
              <a:t>Data sets were </a:t>
            </a:r>
            <a:r>
              <a:rPr lang="en-US" sz="1100" dirty="0">
                <a:latin typeface="Abadi"/>
              </a:rPr>
              <a:t>collected</a:t>
            </a:r>
            <a:r>
              <a:rPr lang="en-US" sz="1100" dirty="0">
                <a:solidFill>
                  <a:schemeClr val="accent3">
                    <a:lumMod val="25000"/>
                  </a:schemeClr>
                </a:solidFill>
                <a:latin typeface="Abadi"/>
              </a:rPr>
              <a:t> from SpaceX's API services (api.spacexdata.com/v4) and web scraped from the Falcon 9 Wiki pages (</a:t>
            </a:r>
            <a:r>
              <a:rPr lang="en-US" sz="1100" dirty="0">
                <a:solidFill>
                  <a:schemeClr val="accent3">
                    <a:lumMod val="25000"/>
                  </a:schemeClr>
                </a:solidFill>
                <a:latin typeface="Abadi"/>
                <a:ea typeface="+mn-lt"/>
                <a:cs typeface="+mn-lt"/>
              </a:rPr>
              <a:t>https://en.wikipedia.org/wiki/List_of_Falcon_9_and_Falcon_Heavy_launches</a:t>
            </a:r>
            <a:r>
              <a:rPr lang="en-US" sz="1100" dirty="0">
                <a:solidFill>
                  <a:schemeClr val="accent3">
                    <a:lumMod val="25000"/>
                  </a:schemeClr>
                </a:solidFill>
                <a:latin typeface="Abadi"/>
              </a:rPr>
              <a:t>)</a:t>
            </a:r>
          </a:p>
          <a:p>
            <a:pPr>
              <a:lnSpc>
                <a:spcPct val="100000"/>
              </a:lnSpc>
              <a:spcBef>
                <a:spcPts val="1400"/>
              </a:spcBef>
            </a:pPr>
            <a:r>
              <a:rPr lang="en-US" sz="1100" dirty="0">
                <a:solidFill>
                  <a:schemeClr val="accent3">
                    <a:lumMod val="25000"/>
                  </a:schemeClr>
                </a:solidFill>
                <a:latin typeface="Abadi"/>
              </a:rPr>
              <a:t>Following slides describe in more detail how each dataset was collected</a:t>
            </a:r>
          </a:p>
          <a:p>
            <a:pPr marL="0" indent="0">
              <a:buNone/>
            </a:pPr>
            <a:endParaRPr lang="en-US" sz="1100">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100" dirty="0">
                <a:solidFill>
                  <a:schemeClr val="accent3">
                    <a:lumMod val="25000"/>
                  </a:schemeClr>
                </a:solidFill>
                <a:latin typeface="Abadi"/>
              </a:rPr>
              <a:t>SpaceX REST calls process:</a:t>
            </a:r>
          </a:p>
          <a:p>
            <a:pPr>
              <a:lnSpc>
                <a:spcPct val="100000"/>
              </a:lnSpc>
              <a:spcBef>
                <a:spcPts val="1400"/>
              </a:spcBef>
            </a:pPr>
            <a:endParaRPr lang="en-US" sz="110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the completed SpaceX API calls notebook:</a:t>
            </a:r>
          </a:p>
          <a:p>
            <a:pPr marL="0" indent="0">
              <a:lnSpc>
                <a:spcPct val="100000"/>
              </a:lnSpc>
              <a:spcBef>
                <a:spcPts val="1400"/>
              </a:spcBef>
              <a:buNone/>
            </a:pPr>
            <a:r>
              <a:rPr lang="en-US" sz="1100" dirty="0">
                <a:solidFill>
                  <a:schemeClr val="accent3">
                    <a:lumMod val="25000"/>
                  </a:schemeClr>
                </a:solidFill>
                <a:ea typeface="+mn-lt"/>
                <a:cs typeface="+mn-lt"/>
              </a:rPr>
              <a:t>https://github.com/timpresland/CapstoneProject/blob/main/jupyter-labs-spacex-data-collection-api-v2.ipynb</a:t>
            </a:r>
            <a:endParaRPr lang="en-US" dirty="0">
              <a:solidFill>
                <a:schemeClr val="accent3">
                  <a:lumMod val="25000"/>
                </a:schemeClr>
              </a:solidFill>
            </a:endParaRPr>
          </a:p>
          <a:p>
            <a:pPr marL="0" indent="0">
              <a:lnSpc>
                <a:spcPct val="100000"/>
              </a:lnSpc>
              <a:spcBef>
                <a:spcPts val="1400"/>
              </a:spcBef>
              <a:buNone/>
            </a:pPr>
            <a:endParaRPr lang="en-US" sz="1100" dirty="0">
              <a:solidFill>
                <a:srgbClr val="292929"/>
              </a:solidFill>
              <a:latin typeface="Abadi"/>
            </a:endParaRPr>
          </a:p>
          <a:p>
            <a:endParaRPr lang="en-US" sz="1100">
              <a:solidFill>
                <a:srgbClr val="000000"/>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B902BCDA-9721-F217-D7DA-049A9A1A2538}"/>
              </a:ext>
            </a:extLst>
          </p:cNvPr>
          <p:cNvSpPr/>
          <p:nvPr/>
        </p:nvSpPr>
        <p:spPr>
          <a:xfrm>
            <a:off x="7451709" y="3490623"/>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ea typeface="Calibri"/>
                <a:cs typeface="Calibri"/>
              </a:rPr>
              <a:t>Use </a:t>
            </a:r>
            <a:r>
              <a:rPr lang="en-US" sz="1200" dirty="0" err="1">
                <a:ea typeface="Calibri"/>
                <a:cs typeface="Calibri"/>
              </a:rPr>
              <a:t>requests.get</a:t>
            </a:r>
            <a:r>
              <a:rPr lang="en-US" sz="1200" dirty="0">
                <a:ea typeface="Calibri"/>
                <a:cs typeface="Calibri"/>
              </a:rPr>
              <a:t> to collect data for rockets, launchpads, payload and core data</a:t>
            </a:r>
            <a:endParaRPr lang="en-US" sz="1200" dirty="0"/>
          </a:p>
        </p:txBody>
      </p:sp>
      <p:sp>
        <p:nvSpPr>
          <p:cNvPr id="7" name="Rectangle 6">
            <a:extLst>
              <a:ext uri="{FF2B5EF4-FFF2-40B4-BE49-F238E27FC236}">
                <a16:creationId xmlns:a16="http://schemas.microsoft.com/office/drawing/2014/main" id="{BCF6621C-BD65-92DF-E51D-ABA0516B7363}"/>
              </a:ext>
            </a:extLst>
          </p:cNvPr>
          <p:cNvSpPr/>
          <p:nvPr/>
        </p:nvSpPr>
        <p:spPr>
          <a:xfrm>
            <a:off x="7451708" y="1800209"/>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err="1">
                <a:ea typeface="Calibri"/>
                <a:cs typeface="Calibri"/>
              </a:rPr>
              <a:t>Initialise</a:t>
            </a:r>
            <a:r>
              <a:rPr lang="en-US" sz="1200" dirty="0">
                <a:ea typeface="Calibri"/>
                <a:cs typeface="Calibri"/>
              </a:rPr>
              <a:t> URL for the SpaceX past data</a:t>
            </a:r>
            <a:endParaRPr lang="en-US" dirty="0"/>
          </a:p>
        </p:txBody>
      </p:sp>
      <p:sp>
        <p:nvSpPr>
          <p:cNvPr id="8" name="Rectangle 7">
            <a:extLst>
              <a:ext uri="{FF2B5EF4-FFF2-40B4-BE49-F238E27FC236}">
                <a16:creationId xmlns:a16="http://schemas.microsoft.com/office/drawing/2014/main" id="{C86E23EE-0B53-F3FD-4E10-D30C991D5456}"/>
              </a:ext>
            </a:extLst>
          </p:cNvPr>
          <p:cNvSpPr/>
          <p:nvPr/>
        </p:nvSpPr>
        <p:spPr>
          <a:xfrm>
            <a:off x="7451708" y="2641036"/>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Get data as JSON and normalize, create corresponding </a:t>
            </a:r>
            <a:r>
              <a:rPr lang="en-US" sz="1200" dirty="0" err="1">
                <a:ea typeface="Calibri"/>
                <a:cs typeface="Calibri"/>
              </a:rPr>
              <a:t>DataFrame</a:t>
            </a:r>
            <a:endParaRPr lang="en-US" dirty="0" err="1"/>
          </a:p>
        </p:txBody>
      </p:sp>
      <p:sp>
        <p:nvSpPr>
          <p:cNvPr id="9" name="Rectangle 8">
            <a:extLst>
              <a:ext uri="{FF2B5EF4-FFF2-40B4-BE49-F238E27FC236}">
                <a16:creationId xmlns:a16="http://schemas.microsoft.com/office/drawing/2014/main" id="{6AC80E6D-6FBB-8EEA-4F62-F9F71016E14E}"/>
              </a:ext>
            </a:extLst>
          </p:cNvPr>
          <p:cNvSpPr/>
          <p:nvPr/>
        </p:nvSpPr>
        <p:spPr>
          <a:xfrm>
            <a:off x="7451708" y="4388694"/>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Start data wrangling to create filtered datasets</a:t>
            </a:r>
            <a:endParaRPr lang="en-US" dirty="0"/>
          </a:p>
        </p:txBody>
      </p:sp>
      <p:cxnSp>
        <p:nvCxnSpPr>
          <p:cNvPr id="10" name="Straight Arrow Connector 9">
            <a:extLst>
              <a:ext uri="{FF2B5EF4-FFF2-40B4-BE49-F238E27FC236}">
                <a16:creationId xmlns:a16="http://schemas.microsoft.com/office/drawing/2014/main" id="{C0C133D0-86DB-9B19-3889-1535BBDA6213}"/>
              </a:ext>
            </a:extLst>
          </p:cNvPr>
          <p:cNvCxnSpPr/>
          <p:nvPr/>
        </p:nvCxnSpPr>
        <p:spPr>
          <a:xfrm flipH="1">
            <a:off x="8938981" y="2231571"/>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5F79192-DE59-296A-EBDC-9A9C7234AB3A}"/>
              </a:ext>
            </a:extLst>
          </p:cNvPr>
          <p:cNvCxnSpPr>
            <a:cxnSpLocks/>
          </p:cNvCxnSpPr>
          <p:nvPr/>
        </p:nvCxnSpPr>
        <p:spPr>
          <a:xfrm flipH="1">
            <a:off x="8893623" y="3084284"/>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666247C-C8DC-F583-5E7F-8DAA1FCD3589}"/>
              </a:ext>
            </a:extLst>
          </p:cNvPr>
          <p:cNvCxnSpPr>
            <a:cxnSpLocks/>
          </p:cNvCxnSpPr>
          <p:nvPr/>
        </p:nvCxnSpPr>
        <p:spPr>
          <a:xfrm flipH="1">
            <a:off x="8902695" y="3982357"/>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100" dirty="0">
                <a:solidFill>
                  <a:schemeClr val="accent3">
                    <a:lumMod val="25000"/>
                  </a:schemeClr>
                </a:solidFill>
                <a:latin typeface="Abadi"/>
              </a:rPr>
              <a:t>Web scraping process flowchart:</a:t>
            </a:r>
          </a:p>
          <a:p>
            <a:pPr>
              <a:lnSpc>
                <a:spcPct val="100000"/>
              </a:lnSpc>
              <a:spcBef>
                <a:spcPts val="1400"/>
              </a:spcBef>
            </a:pPr>
            <a:endParaRPr lang="en-US" sz="110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GitHub URL of the completed web scraping notebook:</a:t>
            </a:r>
          </a:p>
          <a:p>
            <a:pPr marL="0" indent="0">
              <a:lnSpc>
                <a:spcPct val="100000"/>
              </a:lnSpc>
              <a:spcBef>
                <a:spcPts val="1400"/>
              </a:spcBef>
              <a:buNone/>
            </a:pPr>
            <a:r>
              <a:rPr lang="en-US" sz="1100" dirty="0">
                <a:solidFill>
                  <a:schemeClr val="accent3">
                    <a:lumMod val="25000"/>
                  </a:schemeClr>
                </a:solidFill>
                <a:ea typeface="+mn-lt"/>
                <a:cs typeface="+mn-lt"/>
              </a:rPr>
              <a:t>https://github.com/timpresland/CapstoneProject/blob/main/jupyter-labs-webscraping.ipynb</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FDAB320C-E0C1-9AFC-25AC-F2C27A773E5A}"/>
              </a:ext>
            </a:extLst>
          </p:cNvPr>
          <p:cNvSpPr/>
          <p:nvPr/>
        </p:nvSpPr>
        <p:spPr>
          <a:xfrm>
            <a:off x="7451709" y="3490623"/>
            <a:ext cx="2902857" cy="489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Use </a:t>
            </a:r>
            <a:r>
              <a:rPr lang="en-US" sz="1200" dirty="0" err="1">
                <a:ea typeface="Calibri"/>
                <a:cs typeface="Calibri"/>
              </a:rPr>
              <a:t>find_all</a:t>
            </a:r>
            <a:r>
              <a:rPr lang="en-US" sz="1200" dirty="0">
                <a:ea typeface="Calibri"/>
                <a:cs typeface="Calibri"/>
              </a:rPr>
              <a:t>() method to iterate and find appropriate table, find "</a:t>
            </a:r>
            <a:r>
              <a:rPr lang="en-US" sz="1200" dirty="0" err="1">
                <a:ea typeface="Calibri"/>
                <a:cs typeface="Calibri"/>
              </a:rPr>
              <a:t>th</a:t>
            </a:r>
            <a:r>
              <a:rPr lang="en-US" sz="1200" dirty="0">
                <a:ea typeface="Calibri"/>
                <a:cs typeface="Calibri"/>
              </a:rPr>
              <a:t>" to get columns and build </a:t>
            </a:r>
            <a:r>
              <a:rPr lang="en-US" sz="1200" dirty="0" err="1">
                <a:ea typeface="Calibri"/>
                <a:cs typeface="Calibri"/>
              </a:rPr>
              <a:t>launch_dict</a:t>
            </a:r>
          </a:p>
        </p:txBody>
      </p:sp>
      <p:sp>
        <p:nvSpPr>
          <p:cNvPr id="9" name="Rectangle 8">
            <a:extLst>
              <a:ext uri="{FF2B5EF4-FFF2-40B4-BE49-F238E27FC236}">
                <a16:creationId xmlns:a16="http://schemas.microsoft.com/office/drawing/2014/main" id="{FAC73113-E208-1D2A-191C-4760D59CA2AA}"/>
              </a:ext>
            </a:extLst>
          </p:cNvPr>
          <p:cNvSpPr/>
          <p:nvPr/>
        </p:nvSpPr>
        <p:spPr>
          <a:xfrm>
            <a:off x="7451708" y="1800209"/>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Install and import </a:t>
            </a:r>
            <a:r>
              <a:rPr lang="en-US" sz="1200" dirty="0" err="1">
                <a:ea typeface="Calibri"/>
                <a:cs typeface="Calibri"/>
              </a:rPr>
              <a:t>BeautifulSoup</a:t>
            </a:r>
            <a:r>
              <a:rPr lang="en-US" sz="1200" dirty="0">
                <a:ea typeface="Calibri"/>
                <a:cs typeface="Calibri"/>
              </a:rPr>
              <a:t> library; </a:t>
            </a:r>
            <a:r>
              <a:rPr lang="en-US" sz="1200" dirty="0" err="1">
                <a:ea typeface="Calibri"/>
                <a:cs typeface="Calibri"/>
              </a:rPr>
              <a:t>initialise</a:t>
            </a:r>
            <a:r>
              <a:rPr lang="en-US" sz="1200" dirty="0">
                <a:ea typeface="Calibri"/>
                <a:cs typeface="Calibri"/>
              </a:rPr>
              <a:t> URL for Wiki page</a:t>
            </a:r>
          </a:p>
        </p:txBody>
      </p:sp>
      <p:sp>
        <p:nvSpPr>
          <p:cNvPr id="12" name="Rectangle 11">
            <a:extLst>
              <a:ext uri="{FF2B5EF4-FFF2-40B4-BE49-F238E27FC236}">
                <a16:creationId xmlns:a16="http://schemas.microsoft.com/office/drawing/2014/main" id="{9DA4C62D-0961-DDA2-F187-18C22E927CC8}"/>
              </a:ext>
            </a:extLst>
          </p:cNvPr>
          <p:cNvSpPr/>
          <p:nvPr/>
        </p:nvSpPr>
        <p:spPr>
          <a:xfrm>
            <a:off x="7451708" y="2641036"/>
            <a:ext cx="2902857" cy="571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Use </a:t>
            </a:r>
            <a:r>
              <a:rPr lang="en-US" sz="1200" dirty="0" err="1">
                <a:ea typeface="Calibri"/>
                <a:cs typeface="Calibri"/>
              </a:rPr>
              <a:t>requests.get</a:t>
            </a:r>
            <a:r>
              <a:rPr lang="en-US" sz="1200" dirty="0">
                <a:ea typeface="Calibri"/>
                <a:cs typeface="Calibri"/>
              </a:rPr>
              <a:t>(...) for data, create </a:t>
            </a:r>
            <a:r>
              <a:rPr lang="en-US" sz="1200" dirty="0" err="1">
                <a:ea typeface="Calibri"/>
                <a:cs typeface="Calibri"/>
              </a:rPr>
              <a:t>BeautifulSoup</a:t>
            </a:r>
            <a:r>
              <a:rPr lang="en-US" sz="1200" dirty="0">
                <a:ea typeface="Calibri"/>
                <a:cs typeface="Calibri"/>
              </a:rPr>
              <a:t> object</a:t>
            </a:r>
            <a:br>
              <a:rPr lang="en-US" sz="1200" dirty="0">
                <a:ea typeface="Calibri"/>
                <a:cs typeface="Calibri"/>
              </a:rPr>
            </a:br>
            <a:r>
              <a:rPr lang="en-US" sz="1200" dirty="0">
                <a:ea typeface="Calibri"/>
                <a:cs typeface="Calibri"/>
              </a:rPr>
              <a:t>(soup = </a:t>
            </a:r>
            <a:r>
              <a:rPr lang="en-US" sz="1200" dirty="0" err="1">
                <a:ea typeface="Calibri"/>
                <a:cs typeface="Calibri"/>
              </a:rPr>
              <a:t>BeautifulSoup</a:t>
            </a:r>
            <a:r>
              <a:rPr lang="en-US" sz="1200" dirty="0">
                <a:ea typeface="Calibri"/>
                <a:cs typeface="Calibri"/>
              </a:rPr>
              <a:t> (...))</a:t>
            </a:r>
            <a:endParaRPr lang="en-US">
              <a:ea typeface="Calibri"/>
              <a:cs typeface="Calibri"/>
            </a:endParaRPr>
          </a:p>
        </p:txBody>
      </p:sp>
      <p:sp>
        <p:nvSpPr>
          <p:cNvPr id="14" name="Rectangle 13">
            <a:extLst>
              <a:ext uri="{FF2B5EF4-FFF2-40B4-BE49-F238E27FC236}">
                <a16:creationId xmlns:a16="http://schemas.microsoft.com/office/drawing/2014/main" id="{2D945E11-6ACC-2ADD-5BFA-4531B3B1A5B7}"/>
              </a:ext>
            </a:extLst>
          </p:cNvPr>
          <p:cNvSpPr/>
          <p:nvPr/>
        </p:nvSpPr>
        <p:spPr>
          <a:xfrm>
            <a:off x="7451708" y="4388694"/>
            <a:ext cx="2902857" cy="426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Create </a:t>
            </a:r>
            <a:r>
              <a:rPr lang="en-US" sz="1200" dirty="0" err="1">
                <a:ea typeface="Calibri"/>
                <a:cs typeface="Calibri"/>
              </a:rPr>
              <a:t>DataFrame</a:t>
            </a:r>
            <a:r>
              <a:rPr lang="en-US" sz="1200" dirty="0">
                <a:ea typeface="Calibri"/>
                <a:cs typeface="Calibri"/>
              </a:rPr>
              <a:t> from </a:t>
            </a:r>
            <a:r>
              <a:rPr lang="en-US" sz="1200" dirty="0" err="1">
                <a:ea typeface="Calibri"/>
                <a:cs typeface="Calibri"/>
              </a:rPr>
              <a:t>launch_dict</a:t>
            </a:r>
            <a:r>
              <a:rPr lang="en-US" sz="1200" dirty="0">
                <a:ea typeface="Calibri"/>
                <a:cs typeface="Calibri"/>
              </a:rPr>
              <a:t> and save to csv (</a:t>
            </a:r>
            <a:r>
              <a:rPr lang="en-US" sz="1200" dirty="0" err="1">
                <a:ea typeface="Calibri"/>
                <a:cs typeface="Calibri"/>
              </a:rPr>
              <a:t>df.to_csv</a:t>
            </a:r>
            <a:r>
              <a:rPr lang="en-US" sz="1200" dirty="0">
                <a:ea typeface="Calibri"/>
                <a:cs typeface="Calibri"/>
              </a:rPr>
              <a:t>())</a:t>
            </a:r>
          </a:p>
        </p:txBody>
      </p:sp>
      <p:cxnSp>
        <p:nvCxnSpPr>
          <p:cNvPr id="16" name="Straight Arrow Connector 15">
            <a:extLst>
              <a:ext uri="{FF2B5EF4-FFF2-40B4-BE49-F238E27FC236}">
                <a16:creationId xmlns:a16="http://schemas.microsoft.com/office/drawing/2014/main" id="{356F975B-599E-A0F6-D211-C98F1C804CC1}"/>
              </a:ext>
            </a:extLst>
          </p:cNvPr>
          <p:cNvCxnSpPr/>
          <p:nvPr/>
        </p:nvCxnSpPr>
        <p:spPr>
          <a:xfrm flipH="1">
            <a:off x="8938981" y="2231571"/>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A76E3250-E134-950C-181E-29A1E120F108}"/>
              </a:ext>
            </a:extLst>
          </p:cNvPr>
          <p:cNvCxnSpPr>
            <a:cxnSpLocks/>
          </p:cNvCxnSpPr>
          <p:nvPr/>
        </p:nvCxnSpPr>
        <p:spPr>
          <a:xfrm flipH="1">
            <a:off x="8893623" y="3084284"/>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EFB0F0B-2EB5-B362-8260-F8D5BB9DBE96}"/>
              </a:ext>
            </a:extLst>
          </p:cNvPr>
          <p:cNvCxnSpPr>
            <a:cxnSpLocks/>
          </p:cNvCxnSpPr>
          <p:nvPr/>
        </p:nvCxnSpPr>
        <p:spPr>
          <a:xfrm flipH="1">
            <a:off x="8902695" y="3982357"/>
            <a:ext cx="5446" cy="4082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Tim Presland</cp:lastModifiedBy>
  <cp:revision>1353</cp:revision>
  <dcterms:created xsi:type="dcterms:W3CDTF">2021-04-29T18:58:34Z</dcterms:created>
  <dcterms:modified xsi:type="dcterms:W3CDTF">2025-05-06T10:53:21Z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